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77" r:id="rId2"/>
    <p:sldMasterId id="2147483801" r:id="rId3"/>
  </p:sldMasterIdLst>
  <p:notesMasterIdLst>
    <p:notesMasterId r:id="rId71"/>
  </p:notesMasterIdLst>
  <p:handoutMasterIdLst>
    <p:handoutMasterId r:id="rId72"/>
  </p:handoutMasterIdLst>
  <p:sldIdLst>
    <p:sldId id="494" r:id="rId4"/>
    <p:sldId id="536" r:id="rId5"/>
    <p:sldId id="618" r:id="rId6"/>
    <p:sldId id="537" r:id="rId7"/>
    <p:sldId id="538" r:id="rId8"/>
    <p:sldId id="614" r:id="rId9"/>
    <p:sldId id="539" r:id="rId10"/>
    <p:sldId id="540" r:id="rId11"/>
    <p:sldId id="542" r:id="rId12"/>
    <p:sldId id="544" r:id="rId13"/>
    <p:sldId id="545" r:id="rId14"/>
    <p:sldId id="546" r:id="rId15"/>
    <p:sldId id="585" r:id="rId16"/>
    <p:sldId id="588" r:id="rId17"/>
    <p:sldId id="563" r:id="rId18"/>
    <p:sldId id="548" r:id="rId19"/>
    <p:sldId id="567" r:id="rId20"/>
    <p:sldId id="577" r:id="rId21"/>
    <p:sldId id="609" r:id="rId22"/>
    <p:sldId id="610" r:id="rId23"/>
    <p:sldId id="611" r:id="rId24"/>
    <p:sldId id="612" r:id="rId25"/>
    <p:sldId id="613" r:id="rId26"/>
    <p:sldId id="568" r:id="rId27"/>
    <p:sldId id="570" r:id="rId28"/>
    <p:sldId id="571" r:id="rId29"/>
    <p:sldId id="572" r:id="rId30"/>
    <p:sldId id="573" r:id="rId31"/>
    <p:sldId id="574" r:id="rId32"/>
    <p:sldId id="575" r:id="rId33"/>
    <p:sldId id="569" r:id="rId34"/>
    <p:sldId id="550" r:id="rId35"/>
    <p:sldId id="576" r:id="rId36"/>
    <p:sldId id="578" r:id="rId37"/>
    <p:sldId id="579" r:id="rId38"/>
    <p:sldId id="581" r:id="rId39"/>
    <p:sldId id="582" r:id="rId40"/>
    <p:sldId id="599" r:id="rId41"/>
    <p:sldId id="580" r:id="rId42"/>
    <p:sldId id="553" r:id="rId43"/>
    <p:sldId id="561" r:id="rId44"/>
    <p:sldId id="584" r:id="rId45"/>
    <p:sldId id="589" r:id="rId46"/>
    <p:sldId id="591" r:id="rId47"/>
    <p:sldId id="592" r:id="rId48"/>
    <p:sldId id="560" r:id="rId49"/>
    <p:sldId id="554" r:id="rId50"/>
    <p:sldId id="555" r:id="rId51"/>
    <p:sldId id="556" r:id="rId52"/>
    <p:sldId id="557" r:id="rId53"/>
    <p:sldId id="596" r:id="rId54"/>
    <p:sldId id="597" r:id="rId55"/>
    <p:sldId id="598" r:id="rId56"/>
    <p:sldId id="616" r:id="rId57"/>
    <p:sldId id="558" r:id="rId58"/>
    <p:sldId id="600" r:id="rId59"/>
    <p:sldId id="601" r:id="rId60"/>
    <p:sldId id="604" r:id="rId61"/>
    <p:sldId id="559" r:id="rId62"/>
    <p:sldId id="602" r:id="rId63"/>
    <p:sldId id="607" r:id="rId64"/>
    <p:sldId id="605" r:id="rId65"/>
    <p:sldId id="606" r:id="rId66"/>
    <p:sldId id="608" r:id="rId67"/>
    <p:sldId id="603" r:id="rId68"/>
    <p:sldId id="617" r:id="rId69"/>
    <p:sldId id="615" r:id="rId70"/>
  </p:sldIdLst>
  <p:sldSz cx="9144000" cy="6858000" type="screen4x3"/>
  <p:notesSz cx="6797675" cy="987425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mn-cs"/>
      </a:defRPr>
    </a:lvl1pPr>
    <a:lvl2pPr marL="457200" algn="l" rtl="0" fontAlgn="base">
      <a:spcBef>
        <a:spcPct val="0"/>
      </a:spcBef>
      <a:spcAft>
        <a:spcPct val="0"/>
      </a:spcAft>
      <a:defRPr sz="2400" b="1" kern="1200">
        <a:solidFill>
          <a:schemeClr val="tx1"/>
        </a:solidFill>
        <a:latin typeface="Tahoma" pitchFamily="34" charset="0"/>
        <a:ea typeface="+mn-ea"/>
        <a:cs typeface="+mn-cs"/>
      </a:defRPr>
    </a:lvl2pPr>
    <a:lvl3pPr marL="914400" algn="l" rtl="0" fontAlgn="base">
      <a:spcBef>
        <a:spcPct val="0"/>
      </a:spcBef>
      <a:spcAft>
        <a:spcPct val="0"/>
      </a:spcAft>
      <a:defRPr sz="2400" b="1" kern="1200">
        <a:solidFill>
          <a:schemeClr val="tx1"/>
        </a:solidFill>
        <a:latin typeface="Tahoma" pitchFamily="34" charset="0"/>
        <a:ea typeface="+mn-ea"/>
        <a:cs typeface="+mn-cs"/>
      </a:defRPr>
    </a:lvl3pPr>
    <a:lvl4pPr marL="1371600" algn="l" rtl="0" fontAlgn="base">
      <a:spcBef>
        <a:spcPct val="0"/>
      </a:spcBef>
      <a:spcAft>
        <a:spcPct val="0"/>
      </a:spcAft>
      <a:defRPr sz="2400" b="1" kern="1200">
        <a:solidFill>
          <a:schemeClr val="tx1"/>
        </a:solidFill>
        <a:latin typeface="Tahoma" pitchFamily="34" charset="0"/>
        <a:ea typeface="+mn-ea"/>
        <a:cs typeface="+mn-cs"/>
      </a:defRPr>
    </a:lvl4pPr>
    <a:lvl5pPr marL="1828800" algn="l" rtl="0" fontAlgn="base">
      <a:spcBef>
        <a:spcPct val="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CC"/>
    <a:srgbClr val="0000FF"/>
    <a:srgbClr val="009696"/>
    <a:srgbClr val="FFFF99"/>
    <a:srgbClr val="00B0AC"/>
    <a:srgbClr val="FFFFCC"/>
    <a:srgbClr val="990000"/>
    <a:srgbClr val="00BCB8"/>
    <a:srgbClr val="00C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8" autoAdjust="0"/>
    <p:restoredTop sz="96530" autoAdjust="0"/>
  </p:normalViewPr>
  <p:slideViewPr>
    <p:cSldViewPr>
      <p:cViewPr>
        <p:scale>
          <a:sx n="60" d="100"/>
          <a:sy n="60" d="100"/>
        </p:scale>
        <p:origin x="-728" y="88"/>
      </p:cViewPr>
      <p:guideLst>
        <p:guide orient="horz" pos="346"/>
        <p:guide pos="4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255" cy="4937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5603" name="Rectangle 3"/>
          <p:cNvSpPr>
            <a:spLocks noGrp="1" noChangeArrowheads="1"/>
          </p:cNvSpPr>
          <p:nvPr>
            <p:ph type="dt" sz="quarter" idx="1"/>
          </p:nvPr>
        </p:nvSpPr>
        <p:spPr bwMode="auto">
          <a:xfrm>
            <a:off x="3851420" y="0"/>
            <a:ext cx="2946255" cy="4937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5604" name="Rectangle 4"/>
          <p:cNvSpPr>
            <a:spLocks noGrp="1" noChangeArrowheads="1"/>
          </p:cNvSpPr>
          <p:nvPr>
            <p:ph type="ftr" sz="quarter" idx="2"/>
          </p:nvPr>
        </p:nvSpPr>
        <p:spPr bwMode="auto">
          <a:xfrm>
            <a:off x="0" y="9380458"/>
            <a:ext cx="2946255" cy="49379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5605" name="Rectangle 5"/>
          <p:cNvSpPr>
            <a:spLocks noGrp="1" noChangeArrowheads="1"/>
          </p:cNvSpPr>
          <p:nvPr>
            <p:ph type="sldNum" sz="quarter" idx="3"/>
          </p:nvPr>
        </p:nvSpPr>
        <p:spPr bwMode="auto">
          <a:xfrm>
            <a:off x="3851420" y="9380458"/>
            <a:ext cx="2946255" cy="49379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CE23D46F-E997-45F0-8BEB-7C6008A7C610}" type="slidenum">
              <a:rPr lang="en-US"/>
              <a:pPr>
                <a:defRPr/>
              </a:pPr>
              <a:t>‹Nr.›</a:t>
            </a:fld>
            <a:endParaRPr lang="en-US"/>
          </a:p>
        </p:txBody>
      </p:sp>
    </p:spTree>
    <p:extLst>
      <p:ext uri="{BB962C8B-B14F-4D97-AF65-F5344CB8AC3E}">
        <p14:creationId xmlns:p14="http://schemas.microsoft.com/office/powerpoint/2010/main" val="2868524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255" cy="4937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5363" name="Rectangle 3"/>
          <p:cNvSpPr>
            <a:spLocks noGrp="1" noChangeArrowheads="1"/>
          </p:cNvSpPr>
          <p:nvPr>
            <p:ph type="dt" idx="1"/>
          </p:nvPr>
        </p:nvSpPr>
        <p:spPr bwMode="auto">
          <a:xfrm>
            <a:off x="3851420" y="0"/>
            <a:ext cx="2946255" cy="4937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44036"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06791" y="4691021"/>
            <a:ext cx="4984095" cy="4442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Klicken Sie, um die Formate des Vorlagentextes zu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15366" name="Rectangle 6"/>
          <p:cNvSpPr>
            <a:spLocks noGrp="1" noChangeArrowheads="1"/>
          </p:cNvSpPr>
          <p:nvPr>
            <p:ph type="ftr" sz="quarter" idx="4"/>
          </p:nvPr>
        </p:nvSpPr>
        <p:spPr bwMode="auto">
          <a:xfrm>
            <a:off x="0" y="9380458"/>
            <a:ext cx="2946255" cy="49379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5367" name="Rectangle 7"/>
          <p:cNvSpPr>
            <a:spLocks noGrp="1" noChangeArrowheads="1"/>
          </p:cNvSpPr>
          <p:nvPr>
            <p:ph type="sldNum" sz="quarter" idx="5"/>
          </p:nvPr>
        </p:nvSpPr>
        <p:spPr bwMode="auto">
          <a:xfrm>
            <a:off x="3851420" y="9380458"/>
            <a:ext cx="2946255" cy="49379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2B6D7675-8C56-4D57-A56A-655589538492}" type="slidenum">
              <a:rPr lang="en-US"/>
              <a:pPr>
                <a:defRPr/>
              </a:pPr>
              <a:t>‹Nr.›</a:t>
            </a:fld>
            <a:endParaRPr lang="en-US"/>
          </a:p>
        </p:txBody>
      </p:sp>
    </p:spTree>
    <p:extLst>
      <p:ext uri="{BB962C8B-B14F-4D97-AF65-F5344CB8AC3E}">
        <p14:creationId xmlns:p14="http://schemas.microsoft.com/office/powerpoint/2010/main" val="1831160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54C6B95-E46B-4BC6-9ED4-3AE498AD2644}" type="slidenum">
              <a:rPr lang="en-US" smtClean="0"/>
              <a:pPr/>
              <a:t>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Prinzip: alle 2 Jahre in den USA</a:t>
            </a:r>
            <a:endParaRPr lang="de-DE" dirty="0"/>
          </a:p>
        </p:txBody>
      </p:sp>
      <p:sp>
        <p:nvSpPr>
          <p:cNvPr id="4" name="Foliennummernplatzhalter 3"/>
          <p:cNvSpPr>
            <a:spLocks noGrp="1"/>
          </p:cNvSpPr>
          <p:nvPr>
            <p:ph type="sldNum" sz="quarter" idx="10"/>
          </p:nvPr>
        </p:nvSpPr>
        <p:spPr/>
        <p:txBody>
          <a:bodyPr/>
          <a:lstStyle/>
          <a:p>
            <a:pPr>
              <a:defRPr/>
            </a:pPr>
            <a:fld id="{0D501E08-CDAE-4544-8D8F-DDC183C1A0EF}" type="slidenum">
              <a:rPr lang="de-DE" smtClean="0"/>
              <a:pPr>
                <a:defRPr/>
              </a:pPr>
              <a:t>4</a:t>
            </a:fld>
            <a:endParaRPr lang="de-DE"/>
          </a:p>
        </p:txBody>
      </p:sp>
    </p:spTree>
    <p:extLst>
      <p:ext uri="{BB962C8B-B14F-4D97-AF65-F5344CB8AC3E}">
        <p14:creationId xmlns:p14="http://schemas.microsoft.com/office/powerpoint/2010/main" val="25242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2384425"/>
            <a:ext cx="8785225" cy="973138"/>
            <a:chOff x="0" y="1536"/>
            <a:chExt cx="5675" cy="663"/>
          </a:xfrm>
        </p:grpSpPr>
        <p:grpSp>
          <p:nvGrpSpPr>
            <p:cNvPr id="5" name="Group 3"/>
            <p:cNvGrpSpPr>
              <a:grpSpLocks/>
            </p:cNvGrpSpPr>
            <p:nvPr/>
          </p:nvGrpSpPr>
          <p:grpSpPr bwMode="auto">
            <a:xfrm>
              <a:off x="183" y="1604"/>
              <a:ext cx="450" cy="296"/>
              <a:chOff x="711" y="336"/>
              <a:chExt cx="626" cy="429"/>
            </a:xfrm>
          </p:grpSpPr>
          <p:sp>
            <p:nvSpPr>
              <p:cNvPr id="12" name="Rectangle 4"/>
              <p:cNvSpPr>
                <a:spLocks noChangeArrowheads="1"/>
              </p:cNvSpPr>
              <p:nvPr/>
            </p:nvSpPr>
            <p:spPr bwMode="auto">
              <a:xfrm>
                <a:off x="711" y="336"/>
                <a:ext cx="385" cy="429"/>
              </a:xfrm>
              <a:prstGeom prst="rect">
                <a:avLst/>
              </a:prstGeom>
              <a:solidFill>
                <a:srgbClr val="008080"/>
              </a:solidFill>
              <a:ln w="9525">
                <a:noFill/>
                <a:miter lim="800000"/>
                <a:headEnd/>
                <a:tailEnd/>
              </a:ln>
              <a:effectLst/>
            </p:spPr>
            <p:txBody>
              <a:bodyPr wrap="none" anchor="ctr"/>
              <a:lstStyle/>
              <a:p>
                <a:pPr>
                  <a:defRPr/>
                </a:pPr>
                <a:endParaRPr lang="de-DE"/>
              </a:p>
            </p:txBody>
          </p:sp>
          <p:sp>
            <p:nvSpPr>
              <p:cNvPr id="13" name="Rectangle 5"/>
              <p:cNvSpPr>
                <a:spLocks noChangeArrowheads="1"/>
              </p:cNvSpPr>
              <p:nvPr/>
            </p:nvSpPr>
            <p:spPr bwMode="auto">
              <a:xfrm>
                <a:off x="1049" y="336"/>
                <a:ext cx="288" cy="429"/>
              </a:xfrm>
              <a:prstGeom prst="rect">
                <a:avLst/>
              </a:prstGeom>
              <a:gradFill rotWithShape="1">
                <a:gsLst>
                  <a:gs pos="0">
                    <a:srgbClr val="00C9C4">
                      <a:gamma/>
                      <a:shade val="76863"/>
                      <a:invGamma/>
                    </a:srgbClr>
                  </a:gs>
                  <a:gs pos="100000">
                    <a:srgbClr val="00C9C4"/>
                  </a:gs>
                </a:gsLst>
                <a:lin ang="0" scaled="1"/>
              </a:gradFill>
              <a:ln w="9525">
                <a:noFill/>
                <a:miter lim="800000"/>
                <a:headEnd/>
                <a:tailEnd/>
              </a:ln>
              <a:effectLst/>
            </p:spPr>
            <p:txBody>
              <a:bodyPr wrap="none" anchor="ctr"/>
              <a:lstStyle/>
              <a:p>
                <a:pPr>
                  <a:defRPr/>
                </a:pPr>
                <a:endParaRPr lang="de-DE"/>
              </a:p>
            </p:txBody>
          </p:sp>
        </p:grpSp>
        <p:grpSp>
          <p:nvGrpSpPr>
            <p:cNvPr id="6" name="Group 6"/>
            <p:cNvGrpSpPr>
              <a:grpSpLocks/>
            </p:cNvGrpSpPr>
            <p:nvPr/>
          </p:nvGrpSpPr>
          <p:grpSpPr bwMode="auto">
            <a:xfrm>
              <a:off x="263" y="1868"/>
              <a:ext cx="474" cy="298"/>
              <a:chOff x="907" y="2640"/>
              <a:chExt cx="679" cy="431"/>
            </a:xfrm>
          </p:grpSpPr>
          <p:sp>
            <p:nvSpPr>
              <p:cNvPr id="10" name="Rectangle 7"/>
              <p:cNvSpPr>
                <a:spLocks noChangeArrowheads="1"/>
              </p:cNvSpPr>
              <p:nvPr/>
            </p:nvSpPr>
            <p:spPr bwMode="auto">
              <a:xfrm>
                <a:off x="907" y="2640"/>
                <a:ext cx="390" cy="431"/>
              </a:xfrm>
              <a:prstGeom prst="rect">
                <a:avLst/>
              </a:prstGeom>
              <a:solidFill>
                <a:schemeClr val="accent2"/>
              </a:solidFill>
              <a:ln w="9525">
                <a:noFill/>
                <a:miter lim="800000"/>
                <a:headEnd/>
                <a:tailEnd/>
              </a:ln>
              <a:effectLst/>
            </p:spPr>
            <p:txBody>
              <a:bodyPr wrap="none" anchor="ctr"/>
              <a:lstStyle/>
              <a:p>
                <a:pPr>
                  <a:defRPr/>
                </a:pPr>
                <a:endParaRPr lang="de-DE"/>
              </a:p>
            </p:txBody>
          </p:sp>
          <p:sp>
            <p:nvSpPr>
              <p:cNvPr id="11" name="Rectangle 8"/>
              <p:cNvSpPr>
                <a:spLocks noChangeArrowheads="1"/>
              </p:cNvSpPr>
              <p:nvPr/>
            </p:nvSpPr>
            <p:spPr bwMode="auto">
              <a:xfrm>
                <a:off x="1246" y="2640"/>
                <a:ext cx="340" cy="431"/>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de-DE"/>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de-DE"/>
            </a:p>
          </p:txBody>
        </p:sp>
        <p:sp>
          <p:nvSpPr>
            <p:cNvPr id="8" name="Rectangle 10"/>
            <p:cNvSpPr>
              <a:spLocks noChangeArrowheads="1"/>
            </p:cNvSpPr>
            <p:nvPr/>
          </p:nvSpPr>
          <p:spPr bwMode="auto">
            <a:xfrm>
              <a:off x="400" y="1536"/>
              <a:ext cx="23" cy="663"/>
            </a:xfrm>
            <a:prstGeom prst="rect">
              <a:avLst/>
            </a:prstGeom>
            <a:solidFill>
              <a:schemeClr val="bg2"/>
            </a:solidFill>
            <a:ln w="9525">
              <a:noFill/>
              <a:miter lim="800000"/>
              <a:headEnd/>
              <a:tailEnd/>
            </a:ln>
            <a:effectLst/>
          </p:spPr>
          <p:txBody>
            <a:bodyPr wrap="none" anchor="ctr"/>
            <a:lstStyle/>
            <a:p>
              <a:pPr>
                <a:defRPr/>
              </a:pPr>
              <a:endParaRPr lang="de-DE"/>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de-DE"/>
            </a:p>
          </p:txBody>
        </p:sp>
      </p:grpSp>
      <p:sp>
        <p:nvSpPr>
          <p:cNvPr id="14" name="Rectangle 18"/>
          <p:cNvSpPr>
            <a:spLocks noChangeArrowheads="1"/>
          </p:cNvSpPr>
          <p:nvPr userDrawn="1"/>
        </p:nvSpPr>
        <p:spPr bwMode="gray">
          <a:xfrm>
            <a:off x="442913" y="6400800"/>
            <a:ext cx="8226425" cy="3175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lgn="ctr">
              <a:defRPr/>
            </a:pPr>
            <a:endParaRPr kumimoji="1" lang="de-DE" b="0"/>
          </a:p>
        </p:txBody>
      </p:sp>
      <p:sp>
        <p:nvSpPr>
          <p:cNvPr id="6156" name="Rectangle 12"/>
          <p:cNvSpPr>
            <a:spLocks noGrp="1" noChangeArrowheads="1"/>
          </p:cNvSpPr>
          <p:nvPr>
            <p:ph type="ctrTitle"/>
          </p:nvPr>
        </p:nvSpPr>
        <p:spPr>
          <a:xfrm>
            <a:off x="990600" y="1828800"/>
            <a:ext cx="7772400" cy="1143000"/>
          </a:xfrm>
        </p:spPr>
        <p:txBody>
          <a:bodyPr/>
          <a:lstStyle>
            <a:lvl1pPr>
              <a:defRPr/>
            </a:lvl1pPr>
          </a:lstStyle>
          <a:p>
            <a:r>
              <a:rPr lang="de-DE"/>
              <a:t>Klicken Sie, um das Titelformat zu bearbeiten</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de-DE"/>
              <a:t>Klicken Sie, um das Format des Untertitelmasters zu bearbeiten</a:t>
            </a:r>
          </a:p>
        </p:txBody>
      </p:sp>
      <p:sp>
        <p:nvSpPr>
          <p:cNvPr id="15"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C7035059-9143-4147-9026-8553CA9CAAB5}" type="datetime1">
              <a:rPr lang="de-DE"/>
              <a:pPr>
                <a:defRPr/>
              </a:pPr>
              <a:t>26.08.2013</a:t>
            </a:fld>
            <a:endParaRPr lang="de-DE"/>
          </a:p>
        </p:txBody>
      </p:sp>
      <p:sp>
        <p:nvSpPr>
          <p:cNvPr id="16" name="Rectangle 1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b="0">
                <a:solidFill>
                  <a:schemeClr val="bg2"/>
                </a:solidFill>
              </a:defRPr>
            </a:lvl1pPr>
          </a:lstStyle>
          <a:p>
            <a:pPr>
              <a:defRPr/>
            </a:pPr>
            <a:endParaRPr lang="de-DE"/>
          </a:p>
        </p:txBody>
      </p:sp>
      <p:sp>
        <p:nvSpPr>
          <p:cNvPr id="17"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222D9CD-B67F-4C32-AA07-284BCAFA571F}" type="slidenum">
              <a:rPr lang="de-DE"/>
              <a:pPr>
                <a:defRPr/>
              </a:pPr>
              <a:t>‹Nr.›</a:t>
            </a:fld>
            <a:endParaRPr lang="de-DE"/>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9F95F72F-E138-43A9-B22C-122F1E20A651}" type="datetime1">
              <a:rPr lang="de-DE"/>
              <a:pPr>
                <a:defRPr/>
              </a:pPr>
              <a:t>26.08.2013</a:t>
            </a:fld>
            <a:endParaRPr lang="de-DE"/>
          </a:p>
        </p:txBody>
      </p:sp>
      <p:sp>
        <p:nvSpPr>
          <p:cNvPr id="5" name="Rectangle 13"/>
          <p:cNvSpPr>
            <a:spLocks noGrp="1" noChangeArrowheads="1"/>
          </p:cNvSpPr>
          <p:nvPr>
            <p:ph type="sldNum" sz="quarter" idx="11"/>
          </p:nvPr>
        </p:nvSpPr>
        <p:spPr>
          <a:ln/>
        </p:spPr>
        <p:txBody>
          <a:bodyPr/>
          <a:lstStyle>
            <a:lvl1pPr>
              <a:defRPr/>
            </a:lvl1pPr>
          </a:lstStyle>
          <a:p>
            <a:pPr>
              <a:defRPr/>
            </a:pPr>
            <a:fld id="{1E0AAB93-B01A-49C2-A91E-D3351768C873}" type="slidenum">
              <a:rPr lang="de-DE"/>
              <a:pPr>
                <a:defRPr/>
              </a:pPr>
              <a:t>‹Nr.›</a:t>
            </a:fld>
            <a:endParaRPr lang="de-DE"/>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54863" y="368300"/>
            <a:ext cx="1989137" cy="57642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182688" y="368300"/>
            <a:ext cx="5819775" cy="576421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ECC491A9-A4E2-466D-A702-2A3FE8547BDA}" type="datetime1">
              <a:rPr lang="de-DE"/>
              <a:pPr>
                <a:defRPr/>
              </a:pPr>
              <a:t>26.08.2013</a:t>
            </a:fld>
            <a:endParaRPr lang="de-DE"/>
          </a:p>
        </p:txBody>
      </p:sp>
      <p:sp>
        <p:nvSpPr>
          <p:cNvPr id="5" name="Rectangle 13"/>
          <p:cNvSpPr>
            <a:spLocks noGrp="1" noChangeArrowheads="1"/>
          </p:cNvSpPr>
          <p:nvPr>
            <p:ph type="sldNum" sz="quarter" idx="11"/>
          </p:nvPr>
        </p:nvSpPr>
        <p:spPr>
          <a:ln/>
        </p:spPr>
        <p:txBody>
          <a:bodyPr/>
          <a:lstStyle>
            <a:lvl1pPr>
              <a:defRPr/>
            </a:lvl1pPr>
          </a:lstStyle>
          <a:p>
            <a:pPr>
              <a:defRPr/>
            </a:pPr>
            <a:fld id="{518ED9BF-1907-4472-B860-5742F820A0A3}" type="slidenum">
              <a:rPr lang="de-DE"/>
              <a:pPr>
                <a:defRPr/>
              </a:pPr>
              <a:t>‹Nr.›</a:t>
            </a:fld>
            <a:endParaRPr lang="de-DE"/>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1465263" y="4814888"/>
            <a:ext cx="5907087" cy="738187"/>
          </a:xfrm>
          <a:prstGeom prst="rect">
            <a:avLst/>
          </a:prstGeom>
          <a:noFill/>
          <a:ln w="12700">
            <a:noFill/>
            <a:miter lim="800000"/>
            <a:headEnd/>
            <a:tailEnd/>
          </a:ln>
          <a:effectLst/>
        </p:spPr>
        <p:txBody>
          <a:bodyPr wrap="none">
            <a:spAutoFit/>
          </a:bodyPr>
          <a:lstStyle/>
          <a:p>
            <a:pPr algn="ctr">
              <a:defRPr/>
            </a:pPr>
            <a:r>
              <a:rPr lang="en-US" sz="1050" dirty="0">
                <a:solidFill>
                  <a:srgbClr val="000066"/>
                </a:solidFill>
                <a:latin typeface="Arial" charset="0"/>
                <a:cs typeface="Arial" charset="0"/>
              </a:rPr>
              <a:t>Humboldt University Berlin, University of Novi Sad, University of Plovdiv,</a:t>
            </a:r>
          </a:p>
          <a:p>
            <a:pPr algn="ctr">
              <a:defRPr/>
            </a:pPr>
            <a:r>
              <a:rPr lang="en-US" sz="1050" dirty="0">
                <a:solidFill>
                  <a:srgbClr val="000066"/>
                </a:solidFill>
                <a:latin typeface="Arial" charset="0"/>
                <a:cs typeface="Arial" charset="0"/>
              </a:rPr>
              <a:t>University of Skopje, University of Belgrade, University of Ni</a:t>
            </a:r>
            <a:r>
              <a:rPr lang="sr-Latn-CS" sz="1050" dirty="0">
                <a:solidFill>
                  <a:srgbClr val="000066"/>
                </a:solidFill>
                <a:latin typeface="Arial" charset="0"/>
                <a:cs typeface="Arial" charset="0"/>
              </a:rPr>
              <a:t>š</a:t>
            </a:r>
            <a:r>
              <a:rPr lang="en-US" sz="1050" dirty="0">
                <a:solidFill>
                  <a:srgbClr val="000066"/>
                </a:solidFill>
                <a:latin typeface="Arial" charset="0"/>
                <a:cs typeface="Arial" charset="0"/>
              </a:rPr>
              <a:t>, University of </a:t>
            </a:r>
            <a:r>
              <a:rPr lang="en-US" sz="1050" dirty="0" err="1">
                <a:solidFill>
                  <a:srgbClr val="000066"/>
                </a:solidFill>
                <a:latin typeface="Arial" charset="0"/>
                <a:cs typeface="Arial" charset="0"/>
              </a:rPr>
              <a:t>Kragujevac</a:t>
            </a:r>
            <a:r>
              <a:rPr lang="en-US" sz="1050" dirty="0">
                <a:solidFill>
                  <a:srgbClr val="000066"/>
                </a:solidFill>
                <a:latin typeface="Arial" charset="0"/>
                <a:cs typeface="Arial" charset="0"/>
              </a:rPr>
              <a:t>,</a:t>
            </a:r>
          </a:p>
          <a:p>
            <a:pPr algn="ctr">
              <a:defRPr/>
            </a:pPr>
            <a:r>
              <a:rPr lang="en-US" sz="1050" dirty="0">
                <a:solidFill>
                  <a:srgbClr val="000066"/>
                </a:solidFill>
                <a:latin typeface="Arial" charset="0"/>
                <a:cs typeface="Arial" charset="0"/>
              </a:rPr>
              <a:t>University of Zagreb, University of Timisoara, University of Tirana, University of Sarajevo,</a:t>
            </a:r>
          </a:p>
          <a:p>
            <a:pPr algn="ctr">
              <a:defRPr/>
            </a:pPr>
            <a:r>
              <a:rPr lang="en-US" sz="1050" dirty="0">
                <a:solidFill>
                  <a:srgbClr val="000066"/>
                </a:solidFill>
                <a:latin typeface="Arial" charset="0"/>
                <a:cs typeface="Arial" charset="0"/>
              </a:rPr>
              <a:t>University of </a:t>
            </a:r>
            <a:r>
              <a:rPr lang="en-US" sz="1050" dirty="0" err="1">
                <a:solidFill>
                  <a:srgbClr val="000066"/>
                </a:solidFill>
                <a:latin typeface="Arial" charset="0"/>
                <a:cs typeface="Arial" charset="0"/>
              </a:rPr>
              <a:t>Banja</a:t>
            </a:r>
            <a:r>
              <a:rPr lang="en-US" sz="1050" dirty="0">
                <a:solidFill>
                  <a:srgbClr val="000066"/>
                </a:solidFill>
                <a:latin typeface="Arial" charset="0"/>
                <a:cs typeface="Arial" charset="0"/>
              </a:rPr>
              <a:t> Luka, University of Rijeka, Polytechnic University Tirana</a:t>
            </a:r>
            <a:endParaRPr lang="de-DE" sz="1050" dirty="0">
              <a:solidFill>
                <a:srgbClr val="000066"/>
              </a:solidFill>
              <a:latin typeface="Arial" charset="0"/>
              <a:cs typeface="Arial" charset="0"/>
            </a:endParaRPr>
          </a:p>
        </p:txBody>
      </p:sp>
      <p:pic>
        <p:nvPicPr>
          <p:cNvPr id="4" name="Picture 5" descr="Plovdiv"/>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3988" y="757238"/>
            <a:ext cx="6556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kopj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1213" y="731838"/>
            <a:ext cx="6302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i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30575" y="758825"/>
            <a:ext cx="6762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kk"/>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08438" y="754063"/>
            <a:ext cx="514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uns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4063" y="755650"/>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univ80drap"/>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711450" y="720725"/>
            <a:ext cx="6191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userDrawn="1"/>
        </p:nvSpPr>
        <p:spPr bwMode="auto">
          <a:xfrm>
            <a:off x="2149475" y="3709988"/>
            <a:ext cx="4629150" cy="701675"/>
          </a:xfrm>
          <a:prstGeom prst="rect">
            <a:avLst/>
          </a:prstGeom>
          <a:noFill/>
          <a:ln w="12700">
            <a:noFill/>
            <a:miter lim="800000"/>
            <a:headEnd/>
            <a:tailEnd/>
          </a:ln>
          <a:effectLst/>
        </p:spPr>
        <p:txBody>
          <a:bodyPr wrap="none">
            <a:spAutoFit/>
          </a:bodyPr>
          <a:lstStyle/>
          <a:p>
            <a:pPr algn="ctr">
              <a:defRPr/>
            </a:pPr>
            <a:r>
              <a:rPr lang="en-US" sz="2000" b="0" dirty="0">
                <a:solidFill>
                  <a:srgbClr val="000066"/>
                </a:solidFill>
                <a:latin typeface="Arial" charset="0"/>
                <a:cs typeface="Arial" charset="0"/>
              </a:rPr>
              <a:t>DAAD Project</a:t>
            </a:r>
            <a:br>
              <a:rPr lang="en-US" sz="2000" b="0" dirty="0">
                <a:solidFill>
                  <a:srgbClr val="000066"/>
                </a:solidFill>
                <a:latin typeface="Arial" charset="0"/>
                <a:cs typeface="Arial" charset="0"/>
              </a:rPr>
            </a:br>
            <a:r>
              <a:rPr lang="en-US" sz="2000" b="0" dirty="0">
                <a:solidFill>
                  <a:srgbClr val="000066"/>
                </a:solidFill>
                <a:latin typeface="Arial" charset="0"/>
                <a:cs typeface="Arial" charset="0"/>
              </a:rPr>
              <a:t>“Joint Course on Software Engineering”</a:t>
            </a:r>
            <a:endParaRPr lang="de-DE" sz="2000" b="0" dirty="0">
              <a:solidFill>
                <a:srgbClr val="000066"/>
              </a:solidFill>
              <a:latin typeface="Arial" charset="0"/>
              <a:cs typeface="Arial" charset="0"/>
            </a:endParaRPr>
          </a:p>
        </p:txBody>
      </p:sp>
      <p:pic>
        <p:nvPicPr>
          <p:cNvPr id="11" name="Picture 17" descr="timisoara"/>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189538" y="760413"/>
            <a:ext cx="55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zagreb_trans_b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14850" y="760413"/>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tirana_trans_b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753100" y="760413"/>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sarajevo_trans_b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423025" y="760413"/>
            <a:ext cx="6445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banjaluka_trans_b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069138" y="760413"/>
            <a:ext cx="6572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4" descr="rijeka-blue_trans_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26363" y="754063"/>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9" descr="poli-tirana_trans_b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97875" y="760413"/>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0" descr="husiegel_sw"/>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263" y="754063"/>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38" name="Rectangle 2"/>
          <p:cNvSpPr>
            <a:spLocks noGrp="1" noChangeArrowheads="1"/>
          </p:cNvSpPr>
          <p:nvPr>
            <p:ph type="ctrTitle"/>
          </p:nvPr>
        </p:nvSpPr>
        <p:spPr>
          <a:xfrm>
            <a:off x="228600" y="1828800"/>
            <a:ext cx="8629650" cy="1600200"/>
          </a:xfrm>
        </p:spPr>
        <p:txBody>
          <a:bodyPr anchorCtr="0"/>
          <a:lstStyle>
            <a:lvl1pPr>
              <a:defRPr/>
            </a:lvl1pPr>
          </a:lstStyle>
          <a:p>
            <a:r>
              <a:rPr lang="de-DE"/>
              <a:t>Klicken Sie, um das Titelformat zu bearbeiten</a:t>
            </a:r>
            <a:br>
              <a:rPr lang="de-DE"/>
            </a:br>
            <a:endParaRPr lang="de-DE"/>
          </a:p>
        </p:txBody>
      </p:sp>
    </p:spTree>
    <p:extLst>
      <p:ext uri="{BB962C8B-B14F-4D97-AF65-F5344CB8AC3E}">
        <p14:creationId xmlns:p14="http://schemas.microsoft.com/office/powerpoint/2010/main" val="1919935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35225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66035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295400"/>
            <a:ext cx="41529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10100" y="1295400"/>
            <a:ext cx="41529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9173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48085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222446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370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81674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AFFFB24A-4BEF-48AA-A91E-012ADCCC51EB}" type="datetime1">
              <a:rPr lang="de-DE"/>
              <a:pPr>
                <a:defRPr/>
              </a:pPr>
              <a:t>26.08.2013</a:t>
            </a:fld>
            <a:endParaRPr lang="de-DE"/>
          </a:p>
        </p:txBody>
      </p:sp>
      <p:sp>
        <p:nvSpPr>
          <p:cNvPr id="5" name="Rectangle 13"/>
          <p:cNvSpPr>
            <a:spLocks noGrp="1" noChangeArrowheads="1"/>
          </p:cNvSpPr>
          <p:nvPr>
            <p:ph type="sldNum" sz="quarter" idx="11"/>
          </p:nvPr>
        </p:nvSpPr>
        <p:spPr>
          <a:ln/>
        </p:spPr>
        <p:txBody>
          <a:bodyPr/>
          <a:lstStyle>
            <a:lvl1pPr>
              <a:defRPr/>
            </a:lvl1pPr>
          </a:lstStyle>
          <a:p>
            <a:pPr>
              <a:defRPr/>
            </a:pPr>
            <a:fld id="{C6EF4781-0B10-4C5C-939D-260FB642C06B}" type="slidenum">
              <a:rPr lang="de-DE"/>
              <a:pPr>
                <a:defRPr/>
              </a:pPr>
              <a:t>‹Nr.›</a:t>
            </a:fld>
            <a:endParaRPr lang="de-DE"/>
          </a:p>
        </p:txBody>
      </p:sp>
    </p:spTree>
  </p:cSld>
  <p:clrMapOvr>
    <a:masterClrMapping/>
  </p:clrMapOvr>
  <p:transition>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38324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7385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6550" y="152400"/>
            <a:ext cx="2152650" cy="6400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28600" y="152400"/>
            <a:ext cx="6305550" cy="6400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46763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1465914" y="4814888"/>
            <a:ext cx="5905784" cy="738664"/>
          </a:xfrm>
          <a:prstGeom prst="rect">
            <a:avLst/>
          </a:prstGeom>
          <a:noFill/>
          <a:ln w="12700">
            <a:noFill/>
            <a:miter lim="800000"/>
            <a:headEnd/>
            <a:tailEnd/>
          </a:ln>
          <a:effectLst/>
        </p:spPr>
        <p:txBody>
          <a:bodyPr wrap="none">
            <a:spAutoFit/>
          </a:bodyPr>
          <a:lstStyle/>
          <a:p>
            <a:pPr algn="ctr">
              <a:defRPr/>
            </a:pPr>
            <a:r>
              <a:rPr lang="en-US" sz="1050" dirty="0">
                <a:solidFill>
                  <a:srgbClr val="000066"/>
                </a:solidFill>
                <a:latin typeface="Arial" charset="0"/>
              </a:rPr>
              <a:t>Humboldt University Berlin, University of Novi Sad, University of Plovdiv,</a:t>
            </a:r>
          </a:p>
          <a:p>
            <a:pPr algn="ctr">
              <a:defRPr/>
            </a:pPr>
            <a:r>
              <a:rPr lang="en-US" sz="1050" dirty="0">
                <a:solidFill>
                  <a:srgbClr val="000066"/>
                </a:solidFill>
                <a:latin typeface="Arial" charset="0"/>
              </a:rPr>
              <a:t>University of Skopje, University of Belgrade, University of Ni</a:t>
            </a:r>
            <a:r>
              <a:rPr lang="sr-Latn-CS" sz="1050" dirty="0">
                <a:solidFill>
                  <a:srgbClr val="000066"/>
                </a:solidFill>
                <a:latin typeface="Arial" charset="0"/>
              </a:rPr>
              <a:t>š</a:t>
            </a:r>
            <a:r>
              <a:rPr lang="en-US" sz="1050" dirty="0">
                <a:solidFill>
                  <a:srgbClr val="000066"/>
                </a:solidFill>
                <a:latin typeface="Arial" charset="0"/>
              </a:rPr>
              <a:t>, University of </a:t>
            </a:r>
            <a:r>
              <a:rPr lang="en-US" sz="1050" dirty="0" err="1">
                <a:solidFill>
                  <a:srgbClr val="000066"/>
                </a:solidFill>
                <a:latin typeface="Arial" charset="0"/>
              </a:rPr>
              <a:t>Kragujevac</a:t>
            </a:r>
            <a:r>
              <a:rPr lang="en-US" sz="1050" dirty="0">
                <a:solidFill>
                  <a:srgbClr val="000066"/>
                </a:solidFill>
                <a:latin typeface="Arial" charset="0"/>
              </a:rPr>
              <a:t>,</a:t>
            </a:r>
          </a:p>
          <a:p>
            <a:pPr algn="ctr">
              <a:defRPr/>
            </a:pPr>
            <a:r>
              <a:rPr lang="en-US" sz="1050" dirty="0">
                <a:solidFill>
                  <a:srgbClr val="000066"/>
                </a:solidFill>
                <a:latin typeface="Arial" charset="0"/>
              </a:rPr>
              <a:t>University of Zagreb, University of Timisoara, University of Tirana, University of Sarajevo,</a:t>
            </a:r>
          </a:p>
          <a:p>
            <a:pPr algn="ctr">
              <a:defRPr/>
            </a:pPr>
            <a:r>
              <a:rPr lang="en-US" sz="1050" dirty="0">
                <a:solidFill>
                  <a:srgbClr val="000066"/>
                </a:solidFill>
                <a:latin typeface="Arial" charset="0"/>
              </a:rPr>
              <a:t>University of </a:t>
            </a:r>
            <a:r>
              <a:rPr lang="en-US" sz="1050" dirty="0" err="1">
                <a:solidFill>
                  <a:srgbClr val="000066"/>
                </a:solidFill>
                <a:latin typeface="Arial" charset="0"/>
              </a:rPr>
              <a:t>Banja</a:t>
            </a:r>
            <a:r>
              <a:rPr lang="en-US" sz="1050" dirty="0">
                <a:solidFill>
                  <a:srgbClr val="000066"/>
                </a:solidFill>
                <a:latin typeface="Arial" charset="0"/>
              </a:rPr>
              <a:t> Luka, University of Rijeka, Polytechnic University Tirana</a:t>
            </a:r>
            <a:endParaRPr lang="de-DE" sz="1050" dirty="0">
              <a:solidFill>
                <a:srgbClr val="000066"/>
              </a:solidFill>
              <a:latin typeface="Arial" charset="0"/>
            </a:endParaRPr>
          </a:p>
        </p:txBody>
      </p:sp>
      <p:pic>
        <p:nvPicPr>
          <p:cNvPr id="4" name="Picture 5" descr="Plovdiv"/>
          <p:cNvPicPr>
            <a:picLocks noChangeAspect="1" noChangeArrowheads="1"/>
          </p:cNvPicPr>
          <p:nvPr userDrawn="1"/>
        </p:nvPicPr>
        <p:blipFill>
          <a:blip r:embed="rId2" cstate="print"/>
          <a:srcRect/>
          <a:stretch>
            <a:fillRect/>
          </a:stretch>
        </p:blipFill>
        <p:spPr bwMode="auto">
          <a:xfrm>
            <a:off x="1423988" y="757238"/>
            <a:ext cx="655637" cy="669925"/>
          </a:xfrm>
          <a:prstGeom prst="rect">
            <a:avLst/>
          </a:prstGeom>
          <a:noFill/>
          <a:ln w="9525">
            <a:noFill/>
            <a:miter lim="800000"/>
            <a:headEnd/>
            <a:tailEnd/>
          </a:ln>
        </p:spPr>
      </p:pic>
      <p:pic>
        <p:nvPicPr>
          <p:cNvPr id="5" name="Picture 6" descr="Skopje"/>
          <p:cNvPicPr>
            <a:picLocks noChangeArrowheads="1"/>
          </p:cNvPicPr>
          <p:nvPr userDrawn="1"/>
        </p:nvPicPr>
        <p:blipFill>
          <a:blip r:embed="rId3" cstate="print"/>
          <a:srcRect/>
          <a:stretch>
            <a:fillRect/>
          </a:stretch>
        </p:blipFill>
        <p:spPr bwMode="auto">
          <a:xfrm>
            <a:off x="2081213" y="731838"/>
            <a:ext cx="630237" cy="692150"/>
          </a:xfrm>
          <a:prstGeom prst="rect">
            <a:avLst/>
          </a:prstGeom>
          <a:noFill/>
          <a:ln w="9525">
            <a:noFill/>
            <a:miter lim="800000"/>
            <a:headEnd/>
            <a:tailEnd/>
          </a:ln>
        </p:spPr>
      </p:pic>
      <p:pic>
        <p:nvPicPr>
          <p:cNvPr id="6" name="Picture 7" descr="Nis"/>
          <p:cNvPicPr>
            <a:picLocks noChangeAspect="1" noChangeArrowheads="1"/>
          </p:cNvPicPr>
          <p:nvPr userDrawn="1"/>
        </p:nvPicPr>
        <p:blipFill>
          <a:blip r:embed="rId4" cstate="print"/>
          <a:srcRect/>
          <a:stretch>
            <a:fillRect/>
          </a:stretch>
        </p:blipFill>
        <p:spPr bwMode="auto">
          <a:xfrm>
            <a:off x="3330575" y="758825"/>
            <a:ext cx="676275" cy="669925"/>
          </a:xfrm>
          <a:prstGeom prst="rect">
            <a:avLst/>
          </a:prstGeom>
          <a:noFill/>
          <a:ln w="9525">
            <a:noFill/>
            <a:miter lim="800000"/>
            <a:headEnd/>
            <a:tailEnd/>
          </a:ln>
        </p:spPr>
      </p:pic>
      <p:pic>
        <p:nvPicPr>
          <p:cNvPr id="7" name="Picture 8" descr="kk"/>
          <p:cNvPicPr>
            <a:picLocks noChangeAspect="1" noChangeArrowheads="1"/>
          </p:cNvPicPr>
          <p:nvPr userDrawn="1"/>
        </p:nvPicPr>
        <p:blipFill>
          <a:blip r:embed="rId5" cstate="print"/>
          <a:srcRect/>
          <a:stretch>
            <a:fillRect/>
          </a:stretch>
        </p:blipFill>
        <p:spPr bwMode="auto">
          <a:xfrm>
            <a:off x="4008438" y="754063"/>
            <a:ext cx="514350" cy="635000"/>
          </a:xfrm>
          <a:prstGeom prst="rect">
            <a:avLst/>
          </a:prstGeom>
          <a:noFill/>
          <a:ln w="9525">
            <a:noFill/>
            <a:miter lim="800000"/>
            <a:headEnd/>
            <a:tailEnd/>
          </a:ln>
        </p:spPr>
      </p:pic>
      <p:pic>
        <p:nvPicPr>
          <p:cNvPr id="8" name="Picture 9" descr="uns2"/>
          <p:cNvPicPr>
            <a:picLocks noChangeAspect="1" noChangeArrowheads="1"/>
          </p:cNvPicPr>
          <p:nvPr userDrawn="1"/>
        </p:nvPicPr>
        <p:blipFill>
          <a:blip r:embed="rId6" cstate="print"/>
          <a:srcRect/>
          <a:stretch>
            <a:fillRect/>
          </a:stretch>
        </p:blipFill>
        <p:spPr bwMode="auto">
          <a:xfrm>
            <a:off x="754063" y="755650"/>
            <a:ext cx="669925" cy="669925"/>
          </a:xfrm>
          <a:prstGeom prst="rect">
            <a:avLst/>
          </a:prstGeom>
          <a:noFill/>
          <a:ln w="9525">
            <a:noFill/>
            <a:miter lim="800000"/>
            <a:headEnd/>
            <a:tailEnd/>
          </a:ln>
        </p:spPr>
      </p:pic>
      <p:pic>
        <p:nvPicPr>
          <p:cNvPr id="9" name="Picture 10" descr="univ80drap"/>
          <p:cNvPicPr>
            <a:picLocks noChangeAspect="1" noChangeArrowheads="1"/>
          </p:cNvPicPr>
          <p:nvPr userDrawn="1"/>
        </p:nvPicPr>
        <p:blipFill>
          <a:blip r:embed="rId7" cstate="print"/>
          <a:srcRect/>
          <a:stretch>
            <a:fillRect/>
          </a:stretch>
        </p:blipFill>
        <p:spPr bwMode="auto">
          <a:xfrm>
            <a:off x="2711450" y="720725"/>
            <a:ext cx="619125" cy="736600"/>
          </a:xfrm>
          <a:prstGeom prst="rect">
            <a:avLst/>
          </a:prstGeom>
          <a:noFill/>
          <a:ln w="9525">
            <a:noFill/>
            <a:miter lim="800000"/>
            <a:headEnd/>
            <a:tailEnd/>
          </a:ln>
        </p:spPr>
      </p:pic>
      <p:sp>
        <p:nvSpPr>
          <p:cNvPr id="10" name="Text Box 11"/>
          <p:cNvSpPr txBox="1">
            <a:spLocks noChangeArrowheads="1"/>
          </p:cNvSpPr>
          <p:nvPr userDrawn="1"/>
        </p:nvSpPr>
        <p:spPr bwMode="auto">
          <a:xfrm>
            <a:off x="2149475" y="3710425"/>
            <a:ext cx="4629150" cy="701675"/>
          </a:xfrm>
          <a:prstGeom prst="rect">
            <a:avLst/>
          </a:prstGeom>
          <a:noFill/>
          <a:ln w="12700">
            <a:noFill/>
            <a:miter lim="800000"/>
            <a:headEnd/>
            <a:tailEnd/>
          </a:ln>
          <a:effectLst/>
        </p:spPr>
        <p:txBody>
          <a:bodyPr wrap="none">
            <a:spAutoFit/>
          </a:bodyPr>
          <a:lstStyle/>
          <a:p>
            <a:pPr algn="ctr">
              <a:defRPr/>
            </a:pPr>
            <a:r>
              <a:rPr lang="en-US" sz="2000" b="0" dirty="0">
                <a:solidFill>
                  <a:srgbClr val="000066"/>
                </a:solidFill>
                <a:latin typeface="Arial" charset="0"/>
              </a:rPr>
              <a:t>DAAD Project</a:t>
            </a:r>
            <a:br>
              <a:rPr lang="en-US" sz="2000" b="0" dirty="0">
                <a:solidFill>
                  <a:srgbClr val="000066"/>
                </a:solidFill>
                <a:latin typeface="Arial" charset="0"/>
              </a:rPr>
            </a:br>
            <a:r>
              <a:rPr lang="en-US" sz="2000" b="0" dirty="0">
                <a:solidFill>
                  <a:srgbClr val="000066"/>
                </a:solidFill>
                <a:latin typeface="Arial" charset="0"/>
              </a:rPr>
              <a:t>“Joint Course on Software Engineering”</a:t>
            </a:r>
            <a:endParaRPr lang="de-DE" sz="2000" b="0" dirty="0">
              <a:solidFill>
                <a:srgbClr val="000066"/>
              </a:solidFill>
              <a:latin typeface="Arial" charset="0"/>
            </a:endParaRPr>
          </a:p>
        </p:txBody>
      </p:sp>
      <p:pic>
        <p:nvPicPr>
          <p:cNvPr id="11" name="Picture 17" descr="timisoara"/>
          <p:cNvPicPr>
            <a:picLocks noChangeAspect="1" noChangeArrowheads="1"/>
          </p:cNvPicPr>
          <p:nvPr userDrawn="1"/>
        </p:nvPicPr>
        <p:blipFill>
          <a:blip r:embed="rId8" cstate="print"/>
          <a:srcRect/>
          <a:stretch>
            <a:fillRect/>
          </a:stretch>
        </p:blipFill>
        <p:spPr bwMode="auto">
          <a:xfrm>
            <a:off x="5189538" y="760413"/>
            <a:ext cx="558800" cy="609600"/>
          </a:xfrm>
          <a:prstGeom prst="rect">
            <a:avLst/>
          </a:prstGeom>
          <a:noFill/>
          <a:ln w="9525">
            <a:noFill/>
            <a:miter lim="800000"/>
            <a:headEnd/>
            <a:tailEnd/>
          </a:ln>
        </p:spPr>
      </p:pic>
      <p:pic>
        <p:nvPicPr>
          <p:cNvPr id="12" name="Picture 24" descr="zagreb_trans_bg"/>
          <p:cNvPicPr>
            <a:picLocks noChangeAspect="1" noChangeArrowheads="1"/>
          </p:cNvPicPr>
          <p:nvPr userDrawn="1"/>
        </p:nvPicPr>
        <p:blipFill>
          <a:blip r:embed="rId9" cstate="print"/>
          <a:srcRect/>
          <a:stretch>
            <a:fillRect/>
          </a:stretch>
        </p:blipFill>
        <p:spPr bwMode="auto">
          <a:xfrm>
            <a:off x="4514850" y="760413"/>
            <a:ext cx="669925" cy="669925"/>
          </a:xfrm>
          <a:prstGeom prst="rect">
            <a:avLst/>
          </a:prstGeom>
          <a:noFill/>
          <a:ln w="9525">
            <a:noFill/>
            <a:miter lim="800000"/>
            <a:headEnd/>
            <a:tailEnd/>
          </a:ln>
        </p:spPr>
      </p:pic>
      <p:pic>
        <p:nvPicPr>
          <p:cNvPr id="13" name="Picture 26" descr="tirana_trans_bg"/>
          <p:cNvPicPr>
            <a:picLocks noChangeAspect="1" noChangeArrowheads="1"/>
          </p:cNvPicPr>
          <p:nvPr userDrawn="1"/>
        </p:nvPicPr>
        <p:blipFill>
          <a:blip r:embed="rId10" cstate="print"/>
          <a:srcRect/>
          <a:stretch>
            <a:fillRect/>
          </a:stretch>
        </p:blipFill>
        <p:spPr bwMode="auto">
          <a:xfrm>
            <a:off x="5753100" y="760413"/>
            <a:ext cx="669925" cy="669925"/>
          </a:xfrm>
          <a:prstGeom prst="rect">
            <a:avLst/>
          </a:prstGeom>
          <a:noFill/>
          <a:ln w="9525">
            <a:noFill/>
            <a:miter lim="800000"/>
            <a:headEnd/>
            <a:tailEnd/>
          </a:ln>
        </p:spPr>
      </p:pic>
      <p:pic>
        <p:nvPicPr>
          <p:cNvPr id="14" name="Picture 27" descr="sarajevo_trans_bg"/>
          <p:cNvPicPr>
            <a:picLocks noChangeAspect="1" noChangeArrowheads="1"/>
          </p:cNvPicPr>
          <p:nvPr userDrawn="1"/>
        </p:nvPicPr>
        <p:blipFill>
          <a:blip r:embed="rId11" cstate="print"/>
          <a:srcRect/>
          <a:stretch>
            <a:fillRect/>
          </a:stretch>
        </p:blipFill>
        <p:spPr bwMode="auto">
          <a:xfrm>
            <a:off x="6423025" y="760413"/>
            <a:ext cx="644525" cy="669925"/>
          </a:xfrm>
          <a:prstGeom prst="rect">
            <a:avLst/>
          </a:prstGeom>
          <a:noFill/>
          <a:ln w="9525">
            <a:noFill/>
            <a:miter lim="800000"/>
            <a:headEnd/>
            <a:tailEnd/>
          </a:ln>
        </p:spPr>
      </p:pic>
      <p:pic>
        <p:nvPicPr>
          <p:cNvPr id="15" name="Picture 28" descr="banjaluka_trans_bg"/>
          <p:cNvPicPr>
            <a:picLocks noChangeAspect="1" noChangeArrowheads="1"/>
          </p:cNvPicPr>
          <p:nvPr userDrawn="1"/>
        </p:nvPicPr>
        <p:blipFill>
          <a:blip r:embed="rId12" cstate="print"/>
          <a:srcRect/>
          <a:stretch>
            <a:fillRect/>
          </a:stretch>
        </p:blipFill>
        <p:spPr bwMode="auto">
          <a:xfrm>
            <a:off x="7069138" y="760413"/>
            <a:ext cx="657225" cy="652462"/>
          </a:xfrm>
          <a:prstGeom prst="rect">
            <a:avLst/>
          </a:prstGeom>
          <a:noFill/>
          <a:ln w="9525">
            <a:noFill/>
            <a:miter lim="800000"/>
            <a:headEnd/>
            <a:tailEnd/>
          </a:ln>
        </p:spPr>
      </p:pic>
      <p:pic>
        <p:nvPicPr>
          <p:cNvPr id="16" name="Picture 34" descr="rijeka-blue_trans_bg"/>
          <p:cNvPicPr>
            <a:picLocks noChangeAspect="1" noChangeArrowheads="1"/>
          </p:cNvPicPr>
          <p:nvPr userDrawn="1"/>
        </p:nvPicPr>
        <p:blipFill>
          <a:blip r:embed="rId13" cstate="print"/>
          <a:srcRect/>
          <a:stretch>
            <a:fillRect/>
          </a:stretch>
        </p:blipFill>
        <p:spPr bwMode="auto">
          <a:xfrm>
            <a:off x="7726363" y="754063"/>
            <a:ext cx="669925" cy="669925"/>
          </a:xfrm>
          <a:prstGeom prst="rect">
            <a:avLst/>
          </a:prstGeom>
          <a:noFill/>
          <a:ln w="9525">
            <a:noFill/>
            <a:miter lim="800000"/>
            <a:headEnd/>
            <a:tailEnd/>
          </a:ln>
        </p:spPr>
      </p:pic>
      <p:pic>
        <p:nvPicPr>
          <p:cNvPr id="17" name="Picture 39" descr="poli-tirana_trans_bg"/>
          <p:cNvPicPr>
            <a:picLocks noChangeAspect="1" noChangeArrowheads="1"/>
          </p:cNvPicPr>
          <p:nvPr userDrawn="1"/>
        </p:nvPicPr>
        <p:blipFill>
          <a:blip r:embed="rId14" cstate="print"/>
          <a:srcRect/>
          <a:stretch>
            <a:fillRect/>
          </a:stretch>
        </p:blipFill>
        <p:spPr bwMode="auto">
          <a:xfrm>
            <a:off x="8397875" y="760413"/>
            <a:ext cx="669925" cy="669925"/>
          </a:xfrm>
          <a:prstGeom prst="rect">
            <a:avLst/>
          </a:prstGeom>
          <a:noFill/>
          <a:ln w="9525">
            <a:noFill/>
            <a:miter lim="800000"/>
            <a:headEnd/>
            <a:tailEnd/>
          </a:ln>
        </p:spPr>
      </p:pic>
      <p:pic>
        <p:nvPicPr>
          <p:cNvPr id="18" name="Picture 40" descr="husiegel_sw"/>
          <p:cNvPicPr>
            <a:picLocks noChangeAspect="1" noChangeArrowheads="1"/>
          </p:cNvPicPr>
          <p:nvPr userDrawn="1"/>
        </p:nvPicPr>
        <p:blipFill>
          <a:blip r:embed="rId15" cstate="print"/>
          <a:srcRect/>
          <a:stretch>
            <a:fillRect/>
          </a:stretch>
        </p:blipFill>
        <p:spPr bwMode="auto">
          <a:xfrm>
            <a:off x="68263" y="754063"/>
            <a:ext cx="669925" cy="669925"/>
          </a:xfrm>
          <a:prstGeom prst="rect">
            <a:avLst/>
          </a:prstGeom>
          <a:noFill/>
          <a:ln w="9525">
            <a:noFill/>
            <a:miter lim="800000"/>
            <a:headEnd/>
            <a:tailEnd/>
          </a:ln>
        </p:spPr>
      </p:pic>
      <p:sp>
        <p:nvSpPr>
          <p:cNvPr id="577538" name="Rectangle 2"/>
          <p:cNvSpPr>
            <a:spLocks noGrp="1" noChangeArrowheads="1"/>
          </p:cNvSpPr>
          <p:nvPr>
            <p:ph type="ctrTitle"/>
          </p:nvPr>
        </p:nvSpPr>
        <p:spPr>
          <a:xfrm>
            <a:off x="228600" y="1828800"/>
            <a:ext cx="8629650" cy="1600200"/>
          </a:xfrm>
        </p:spPr>
        <p:txBody>
          <a:bodyPr anchorCtr="0"/>
          <a:lstStyle>
            <a:lvl1pPr>
              <a:defRPr/>
            </a:lvl1pPr>
          </a:lstStyle>
          <a:p>
            <a:r>
              <a:rPr lang="de-DE"/>
              <a:t>Klicken Sie, um das Titelformat zu bearbeiten</a:t>
            </a:r>
            <a:br>
              <a:rPr lang="de-DE"/>
            </a:br>
            <a:endParaRPr lang="de-DE"/>
          </a:p>
        </p:txBody>
      </p:sp>
    </p:spTree>
    <p:extLst>
      <p:ext uri="{BB962C8B-B14F-4D97-AF65-F5344CB8AC3E}">
        <p14:creationId xmlns:p14="http://schemas.microsoft.com/office/powerpoint/2010/main" val="2368311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73571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793518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295400"/>
            <a:ext cx="41529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10100" y="1295400"/>
            <a:ext cx="41529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15106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00627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732098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10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1"/>
          <p:cNvSpPr>
            <a:spLocks noGrp="1" noChangeArrowheads="1"/>
          </p:cNvSpPr>
          <p:nvPr>
            <p:ph type="dt" sz="half" idx="10"/>
          </p:nvPr>
        </p:nvSpPr>
        <p:spPr>
          <a:ln/>
        </p:spPr>
        <p:txBody>
          <a:bodyPr/>
          <a:lstStyle>
            <a:lvl1pPr>
              <a:defRPr/>
            </a:lvl1pPr>
          </a:lstStyle>
          <a:p>
            <a:pPr>
              <a:defRPr/>
            </a:pPr>
            <a:fld id="{BD5BDACF-F116-4144-B0D9-26C1B99729E9}" type="datetime1">
              <a:rPr lang="de-DE"/>
              <a:pPr>
                <a:defRPr/>
              </a:pPr>
              <a:t>26.08.2013</a:t>
            </a:fld>
            <a:endParaRPr lang="de-DE"/>
          </a:p>
        </p:txBody>
      </p:sp>
      <p:sp>
        <p:nvSpPr>
          <p:cNvPr id="5" name="Rectangle 13"/>
          <p:cNvSpPr>
            <a:spLocks noGrp="1" noChangeArrowheads="1"/>
          </p:cNvSpPr>
          <p:nvPr>
            <p:ph type="sldNum" sz="quarter" idx="11"/>
          </p:nvPr>
        </p:nvSpPr>
        <p:spPr>
          <a:ln/>
        </p:spPr>
        <p:txBody>
          <a:bodyPr/>
          <a:lstStyle>
            <a:lvl1pPr>
              <a:defRPr/>
            </a:lvl1pPr>
          </a:lstStyle>
          <a:p>
            <a:pPr>
              <a:defRPr/>
            </a:pPr>
            <a:fld id="{47490EEF-00CE-4B72-AA00-9BC72974006C}" type="slidenum">
              <a:rPr lang="de-DE"/>
              <a:pPr>
                <a:defRPr/>
              </a:pPr>
              <a:t>‹Nr.›</a:t>
            </a:fld>
            <a:endParaRPr lang="de-DE"/>
          </a:p>
        </p:txBody>
      </p:sp>
    </p:spTree>
  </p:cSld>
  <p:clrMapOvr>
    <a:masterClrMapping/>
  </p:clrMapOvr>
  <p:transition>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460923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690472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12945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6550" y="152400"/>
            <a:ext cx="2152650" cy="6400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28600" y="152400"/>
            <a:ext cx="6305550" cy="6400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5146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44C69781-B7E6-4A5F-8C6A-672117361376}" type="datetime1">
              <a:rPr lang="de-DE"/>
              <a:pPr>
                <a:defRPr/>
              </a:pPr>
              <a:t>26.08.2013</a:t>
            </a:fld>
            <a:endParaRPr lang="de-DE"/>
          </a:p>
        </p:txBody>
      </p:sp>
      <p:sp>
        <p:nvSpPr>
          <p:cNvPr id="6" name="Rectangle 13"/>
          <p:cNvSpPr>
            <a:spLocks noGrp="1" noChangeArrowheads="1"/>
          </p:cNvSpPr>
          <p:nvPr>
            <p:ph type="sldNum" sz="quarter" idx="11"/>
          </p:nvPr>
        </p:nvSpPr>
        <p:spPr>
          <a:ln/>
        </p:spPr>
        <p:txBody>
          <a:bodyPr/>
          <a:lstStyle>
            <a:lvl1pPr>
              <a:defRPr/>
            </a:lvl1pPr>
          </a:lstStyle>
          <a:p>
            <a:pPr>
              <a:defRPr/>
            </a:pPr>
            <a:fld id="{0493AE95-E0E9-47A0-869B-D3020BF9EFFE}" type="slidenum">
              <a:rPr lang="de-DE"/>
              <a:pPr>
                <a:defRPr/>
              </a:pPr>
              <a:t>‹Nr.›</a:t>
            </a:fld>
            <a:endParaRPr lang="de-DE"/>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373FC045-C7D5-42FA-A4B2-34814727B6C1}" type="datetime1">
              <a:rPr lang="de-DE"/>
              <a:pPr>
                <a:defRPr/>
              </a:pPr>
              <a:t>26.08.2013</a:t>
            </a:fld>
            <a:endParaRPr lang="de-DE"/>
          </a:p>
        </p:txBody>
      </p:sp>
      <p:sp>
        <p:nvSpPr>
          <p:cNvPr id="8" name="Rectangle 13"/>
          <p:cNvSpPr>
            <a:spLocks noGrp="1" noChangeArrowheads="1"/>
          </p:cNvSpPr>
          <p:nvPr>
            <p:ph type="sldNum" sz="quarter" idx="11"/>
          </p:nvPr>
        </p:nvSpPr>
        <p:spPr>
          <a:ln/>
        </p:spPr>
        <p:txBody>
          <a:bodyPr/>
          <a:lstStyle>
            <a:lvl1pPr>
              <a:defRPr/>
            </a:lvl1pPr>
          </a:lstStyle>
          <a:p>
            <a:pPr>
              <a:defRPr/>
            </a:pPr>
            <a:fld id="{41A5577F-4E32-43F2-B541-3942325C8636}" type="slidenum">
              <a:rPr lang="de-DE"/>
              <a:pPr>
                <a:defRPr/>
              </a:pPr>
              <a:t>‹Nr.›</a:t>
            </a:fld>
            <a:endParaRPr lang="de-DE"/>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1AF12CD0-CE7B-49EA-BA1B-E19F496CA273}" type="datetime1">
              <a:rPr lang="de-DE"/>
              <a:pPr>
                <a:defRPr/>
              </a:pPr>
              <a:t>26.08.2013</a:t>
            </a:fld>
            <a:endParaRPr lang="de-DE"/>
          </a:p>
        </p:txBody>
      </p:sp>
      <p:sp>
        <p:nvSpPr>
          <p:cNvPr id="4" name="Rectangle 13"/>
          <p:cNvSpPr>
            <a:spLocks noGrp="1" noChangeArrowheads="1"/>
          </p:cNvSpPr>
          <p:nvPr>
            <p:ph type="sldNum" sz="quarter" idx="11"/>
          </p:nvPr>
        </p:nvSpPr>
        <p:spPr>
          <a:ln/>
        </p:spPr>
        <p:txBody>
          <a:bodyPr/>
          <a:lstStyle>
            <a:lvl1pPr>
              <a:defRPr/>
            </a:lvl1pPr>
          </a:lstStyle>
          <a:p>
            <a:pPr>
              <a:defRPr/>
            </a:pPr>
            <a:fld id="{312BABBA-E13A-45F5-BBE5-7FF7754F6971}" type="slidenum">
              <a:rPr lang="de-DE"/>
              <a:pPr>
                <a:defRPr/>
              </a:pPr>
              <a:t>‹Nr.›</a:t>
            </a:fld>
            <a:endParaRPr lang="de-DE"/>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BB1DFA98-3936-4D65-B741-E566BBBB13EA}" type="datetime1">
              <a:rPr lang="de-DE"/>
              <a:pPr>
                <a:defRPr/>
              </a:pPr>
              <a:t>26.08.2013</a:t>
            </a:fld>
            <a:endParaRPr lang="de-DE"/>
          </a:p>
        </p:txBody>
      </p:sp>
      <p:sp>
        <p:nvSpPr>
          <p:cNvPr id="3" name="Rectangle 13"/>
          <p:cNvSpPr>
            <a:spLocks noGrp="1" noChangeArrowheads="1"/>
          </p:cNvSpPr>
          <p:nvPr>
            <p:ph type="sldNum" sz="quarter" idx="11"/>
          </p:nvPr>
        </p:nvSpPr>
        <p:spPr>
          <a:ln/>
        </p:spPr>
        <p:txBody>
          <a:bodyPr/>
          <a:lstStyle>
            <a:lvl1pPr>
              <a:defRPr/>
            </a:lvl1pPr>
          </a:lstStyle>
          <a:p>
            <a:pPr>
              <a:defRPr/>
            </a:pPr>
            <a:fld id="{0C63373A-89D7-4F2E-A27A-B18D889004C8}" type="slidenum">
              <a:rPr lang="de-DE"/>
              <a:pPr>
                <a:defRPr/>
              </a:pPr>
              <a:t>‹Nr.›</a:t>
            </a:fld>
            <a:endParaRPr lang="de-DE"/>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1"/>
          <p:cNvSpPr>
            <a:spLocks noGrp="1" noChangeArrowheads="1"/>
          </p:cNvSpPr>
          <p:nvPr>
            <p:ph type="dt" sz="half" idx="10"/>
          </p:nvPr>
        </p:nvSpPr>
        <p:spPr>
          <a:ln/>
        </p:spPr>
        <p:txBody>
          <a:bodyPr/>
          <a:lstStyle>
            <a:lvl1pPr>
              <a:defRPr/>
            </a:lvl1pPr>
          </a:lstStyle>
          <a:p>
            <a:pPr>
              <a:defRPr/>
            </a:pPr>
            <a:fld id="{E223E7BF-DF3C-4389-9F82-2B5D1D085D64}" type="datetime1">
              <a:rPr lang="de-DE"/>
              <a:pPr>
                <a:defRPr/>
              </a:pPr>
              <a:t>26.08.2013</a:t>
            </a:fld>
            <a:endParaRPr lang="de-DE"/>
          </a:p>
        </p:txBody>
      </p:sp>
      <p:sp>
        <p:nvSpPr>
          <p:cNvPr id="6" name="Rectangle 13"/>
          <p:cNvSpPr>
            <a:spLocks noGrp="1" noChangeArrowheads="1"/>
          </p:cNvSpPr>
          <p:nvPr>
            <p:ph type="sldNum" sz="quarter" idx="11"/>
          </p:nvPr>
        </p:nvSpPr>
        <p:spPr>
          <a:ln/>
        </p:spPr>
        <p:txBody>
          <a:bodyPr/>
          <a:lstStyle>
            <a:lvl1pPr>
              <a:defRPr/>
            </a:lvl1pPr>
          </a:lstStyle>
          <a:p>
            <a:pPr>
              <a:defRPr/>
            </a:pPr>
            <a:fld id="{5B62D931-2955-4FB7-872D-D5C13C173DE9}" type="slidenum">
              <a:rPr lang="de-DE"/>
              <a:pPr>
                <a:defRPr/>
              </a:pPr>
              <a:t>‹Nr.›</a:t>
            </a:fld>
            <a:endParaRPr lang="de-DE"/>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1"/>
          <p:cNvSpPr>
            <a:spLocks noGrp="1" noChangeArrowheads="1"/>
          </p:cNvSpPr>
          <p:nvPr>
            <p:ph type="dt" sz="half" idx="10"/>
          </p:nvPr>
        </p:nvSpPr>
        <p:spPr>
          <a:ln/>
        </p:spPr>
        <p:txBody>
          <a:bodyPr/>
          <a:lstStyle>
            <a:lvl1pPr>
              <a:defRPr/>
            </a:lvl1pPr>
          </a:lstStyle>
          <a:p>
            <a:pPr>
              <a:defRPr/>
            </a:pPr>
            <a:fld id="{FFEF2E44-9EA2-4813-8C10-E5C6029E9FD1}" type="datetime1">
              <a:rPr lang="de-DE"/>
              <a:pPr>
                <a:defRPr/>
              </a:pPr>
              <a:t>26.08.2013</a:t>
            </a:fld>
            <a:endParaRPr lang="de-DE"/>
          </a:p>
        </p:txBody>
      </p:sp>
      <p:sp>
        <p:nvSpPr>
          <p:cNvPr id="6" name="Rectangle 13"/>
          <p:cNvSpPr>
            <a:spLocks noGrp="1" noChangeArrowheads="1"/>
          </p:cNvSpPr>
          <p:nvPr>
            <p:ph type="sldNum" sz="quarter" idx="11"/>
          </p:nvPr>
        </p:nvSpPr>
        <p:spPr>
          <a:ln/>
        </p:spPr>
        <p:txBody>
          <a:bodyPr/>
          <a:lstStyle>
            <a:lvl1pPr>
              <a:defRPr/>
            </a:lvl1pPr>
          </a:lstStyle>
          <a:p>
            <a:pPr>
              <a:defRPr/>
            </a:pPr>
            <a:fld id="{3096557A-266C-4948-941A-00B72AA0FBD2}" type="slidenum">
              <a:rPr lang="de-DE"/>
              <a:pPr>
                <a:defRPr/>
              </a:pPr>
              <a:t>‹Nr.›</a:t>
            </a:fld>
            <a:endParaRPr lang="de-DE"/>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647700" y="693738"/>
            <a:ext cx="215900" cy="287337"/>
          </a:xfrm>
          <a:prstGeom prst="rect">
            <a:avLst/>
          </a:prstGeom>
          <a:solidFill>
            <a:schemeClr val="accent2"/>
          </a:solidFill>
          <a:ln w="9525">
            <a:noFill/>
            <a:miter lim="800000"/>
            <a:headEnd/>
            <a:tailEnd/>
          </a:ln>
          <a:effectLst/>
        </p:spPr>
        <p:txBody>
          <a:bodyPr wrap="none" anchor="ctr"/>
          <a:lstStyle/>
          <a:p>
            <a:pPr algn="ctr">
              <a:defRPr/>
            </a:pPr>
            <a:endParaRPr kumimoji="1" lang="de-DE" b="0"/>
          </a:p>
        </p:txBody>
      </p:sp>
      <p:sp>
        <p:nvSpPr>
          <p:cNvPr id="5123" name="Rectangle 3"/>
          <p:cNvSpPr>
            <a:spLocks noChangeArrowheads="1"/>
          </p:cNvSpPr>
          <p:nvPr/>
        </p:nvSpPr>
        <p:spPr bwMode="ltGray">
          <a:xfrm>
            <a:off x="863600" y="693738"/>
            <a:ext cx="323850" cy="287337"/>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de-DE" b="0"/>
          </a:p>
        </p:txBody>
      </p:sp>
      <p:sp>
        <p:nvSpPr>
          <p:cNvPr id="5124" name="Rectangle 4"/>
          <p:cNvSpPr>
            <a:spLocks noChangeArrowheads="1"/>
          </p:cNvSpPr>
          <p:nvPr/>
        </p:nvSpPr>
        <p:spPr bwMode="ltGray">
          <a:xfrm>
            <a:off x="719138" y="969963"/>
            <a:ext cx="244475" cy="263525"/>
          </a:xfrm>
          <a:prstGeom prst="rect">
            <a:avLst/>
          </a:prstGeom>
          <a:solidFill>
            <a:srgbClr val="008080"/>
          </a:solidFill>
          <a:ln w="9525">
            <a:noFill/>
            <a:miter lim="800000"/>
            <a:headEnd/>
            <a:tailEnd/>
          </a:ln>
          <a:effectLst/>
        </p:spPr>
        <p:txBody>
          <a:bodyPr wrap="none" anchor="ctr"/>
          <a:lstStyle/>
          <a:p>
            <a:pPr algn="ctr">
              <a:defRPr/>
            </a:pPr>
            <a:endParaRPr kumimoji="1" lang="de-DE" b="0"/>
          </a:p>
        </p:txBody>
      </p:sp>
      <p:sp>
        <p:nvSpPr>
          <p:cNvPr id="5125" name="Rectangle 5"/>
          <p:cNvSpPr>
            <a:spLocks noChangeArrowheads="1"/>
          </p:cNvSpPr>
          <p:nvPr/>
        </p:nvSpPr>
        <p:spPr bwMode="ltGray">
          <a:xfrm>
            <a:off x="755650" y="969963"/>
            <a:ext cx="239713" cy="263525"/>
          </a:xfrm>
          <a:prstGeom prst="rect">
            <a:avLst/>
          </a:prstGeom>
          <a:gradFill rotWithShape="1">
            <a:gsLst>
              <a:gs pos="0">
                <a:srgbClr val="00BCB8">
                  <a:gamma/>
                  <a:shade val="46275"/>
                  <a:invGamma/>
                </a:srgbClr>
              </a:gs>
              <a:gs pos="100000">
                <a:srgbClr val="00BCB8"/>
              </a:gs>
            </a:gsLst>
            <a:lin ang="0" scaled="1"/>
          </a:gradFill>
          <a:ln w="9525">
            <a:noFill/>
            <a:miter lim="800000"/>
            <a:headEnd/>
            <a:tailEnd/>
          </a:ln>
          <a:effectLst/>
        </p:spPr>
        <p:txBody>
          <a:bodyPr wrap="none" anchor="ctr"/>
          <a:lstStyle/>
          <a:p>
            <a:pPr algn="ctr">
              <a:defRPr/>
            </a:pPr>
            <a:endParaRPr kumimoji="1" lang="de-DE" b="0"/>
          </a:p>
        </p:txBody>
      </p:sp>
      <p:sp>
        <p:nvSpPr>
          <p:cNvPr id="5126" name="Rectangle 6"/>
          <p:cNvSpPr>
            <a:spLocks noChangeArrowheads="1"/>
          </p:cNvSpPr>
          <p:nvPr/>
        </p:nvSpPr>
        <p:spPr bwMode="ltGray">
          <a:xfrm>
            <a:off x="541338" y="908050"/>
            <a:ext cx="250825" cy="252413"/>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de-DE" b="0"/>
          </a:p>
        </p:txBody>
      </p:sp>
      <p:sp>
        <p:nvSpPr>
          <p:cNvPr id="5127" name="Rectangle 7"/>
          <p:cNvSpPr>
            <a:spLocks noChangeArrowheads="1"/>
          </p:cNvSpPr>
          <p:nvPr/>
        </p:nvSpPr>
        <p:spPr bwMode="gray">
          <a:xfrm>
            <a:off x="790575" y="620713"/>
            <a:ext cx="36513" cy="647700"/>
          </a:xfrm>
          <a:prstGeom prst="rect">
            <a:avLst/>
          </a:prstGeom>
          <a:solidFill>
            <a:schemeClr val="bg2"/>
          </a:solidFill>
          <a:ln w="9525">
            <a:noFill/>
            <a:miter lim="800000"/>
            <a:headEnd/>
            <a:tailEnd/>
          </a:ln>
          <a:effectLst/>
        </p:spPr>
        <p:txBody>
          <a:bodyPr wrap="none" anchor="ctr"/>
          <a:lstStyle/>
          <a:p>
            <a:pPr algn="ctr">
              <a:defRPr/>
            </a:pPr>
            <a:endParaRPr kumimoji="1" lang="de-DE" b="0"/>
          </a:p>
        </p:txBody>
      </p:sp>
      <p:sp>
        <p:nvSpPr>
          <p:cNvPr id="5128" name="Rectangle 8"/>
          <p:cNvSpPr>
            <a:spLocks noChangeArrowheads="1"/>
          </p:cNvSpPr>
          <p:nvPr/>
        </p:nvSpPr>
        <p:spPr bwMode="gray">
          <a:xfrm>
            <a:off x="442913" y="112395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de-DE" b="0"/>
          </a:p>
        </p:txBody>
      </p:sp>
      <p:sp>
        <p:nvSpPr>
          <p:cNvPr id="11273" name="Rectangle 9"/>
          <p:cNvSpPr>
            <a:spLocks noGrp="1" noChangeArrowheads="1"/>
          </p:cNvSpPr>
          <p:nvPr>
            <p:ph type="title"/>
          </p:nvPr>
        </p:nvSpPr>
        <p:spPr bwMode="auto">
          <a:xfrm>
            <a:off x="1350963" y="368300"/>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Klicken Sie, um das Titelformat zu bearbeiten</a:t>
            </a:r>
          </a:p>
        </p:txBody>
      </p:sp>
      <p:sp>
        <p:nvSpPr>
          <p:cNvPr id="1127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31" name="Rectangle 11"/>
          <p:cNvSpPr>
            <a:spLocks noGrp="1" noChangeArrowheads="1"/>
          </p:cNvSpPr>
          <p:nvPr>
            <p:ph type="dt" sz="half" idx="2"/>
          </p:nvPr>
        </p:nvSpPr>
        <p:spPr bwMode="auto">
          <a:xfrm>
            <a:off x="914400" y="6553200"/>
            <a:ext cx="4876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vl1pPr>
          </a:lstStyle>
          <a:p>
            <a:pPr>
              <a:defRPr/>
            </a:pPr>
            <a:fld id="{3EC050DD-3768-4F09-B450-2DDAF62A82BE}" type="datetime1">
              <a:rPr lang="de-DE"/>
              <a:pPr>
                <a:defRPr/>
              </a:pPr>
              <a:t>26.08.2013</a:t>
            </a:fld>
            <a:endParaRPr lang="de-DE"/>
          </a:p>
        </p:txBody>
      </p:sp>
      <p:sp>
        <p:nvSpPr>
          <p:cNvPr id="5133" name="Rectangle 13"/>
          <p:cNvSpPr>
            <a:spLocks noGrp="1" noChangeArrowheads="1"/>
          </p:cNvSpPr>
          <p:nvPr>
            <p:ph type="sldNum" sz="quarter" idx="4"/>
          </p:nvPr>
        </p:nvSpPr>
        <p:spPr bwMode="auto">
          <a:xfrm>
            <a:off x="6781800" y="6553200"/>
            <a:ext cx="1905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vl1pPr>
          </a:lstStyle>
          <a:p>
            <a:pPr>
              <a:defRPr/>
            </a:pPr>
            <a:fld id="{81BE4802-F7BB-46A7-A92E-2643F3A88149}"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76"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strips dir="rd"/>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8600" y="152400"/>
            <a:ext cx="861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de-DE" smtClean="0"/>
              <a:t>Klicken Sie, um das Titelformat zu bearbeiten</a:t>
            </a:r>
          </a:p>
        </p:txBody>
      </p:sp>
      <p:sp>
        <p:nvSpPr>
          <p:cNvPr id="3075" name="Rectangle 3"/>
          <p:cNvSpPr>
            <a:spLocks noGrp="1" noChangeArrowheads="1"/>
          </p:cNvSpPr>
          <p:nvPr>
            <p:ph type="body" idx="1"/>
          </p:nvPr>
        </p:nvSpPr>
        <p:spPr bwMode="auto">
          <a:xfrm>
            <a:off x="304800" y="12954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76516" name="Line 4"/>
          <p:cNvSpPr>
            <a:spLocks noChangeShapeType="1"/>
          </p:cNvSpPr>
          <p:nvPr/>
        </p:nvSpPr>
        <p:spPr bwMode="auto">
          <a:xfrm>
            <a:off x="228600" y="6629400"/>
            <a:ext cx="8610600" cy="0"/>
          </a:xfrm>
          <a:prstGeom prst="line">
            <a:avLst/>
          </a:prstGeom>
          <a:noFill/>
          <a:ln w="12700">
            <a:solidFill>
              <a:schemeClr val="tx1"/>
            </a:solidFill>
            <a:round/>
            <a:headEnd/>
            <a:tailEnd/>
          </a:ln>
          <a:effectLst/>
        </p:spPr>
        <p:txBody>
          <a:bodyPr wrap="none" anchor="ctr"/>
          <a:lstStyle/>
          <a:p>
            <a:pPr algn="ctr">
              <a:defRPr/>
            </a:pPr>
            <a:endParaRPr lang="de-DE" sz="1600">
              <a:solidFill>
                <a:srgbClr val="000066"/>
              </a:solidFill>
              <a:latin typeface="Arial" charset="0"/>
              <a:cs typeface="Arial" charset="0"/>
            </a:endParaRPr>
          </a:p>
        </p:txBody>
      </p:sp>
      <p:sp>
        <p:nvSpPr>
          <p:cNvPr id="576517" name="Text Box 5"/>
          <p:cNvSpPr txBox="1">
            <a:spLocks noChangeArrowheads="1"/>
          </p:cNvSpPr>
          <p:nvPr/>
        </p:nvSpPr>
        <p:spPr bwMode="auto">
          <a:xfrm>
            <a:off x="152400" y="6629400"/>
            <a:ext cx="8153400" cy="257175"/>
          </a:xfrm>
          <a:prstGeom prst="rect">
            <a:avLst/>
          </a:prstGeom>
          <a:noFill/>
          <a:ln w="9525">
            <a:noFill/>
            <a:miter lim="800000"/>
            <a:headEnd/>
            <a:tailEnd/>
          </a:ln>
          <a:effectLst/>
        </p:spPr>
        <p:txBody>
          <a:bodyPr>
            <a:spAutoFit/>
          </a:bodyPr>
          <a:lstStyle/>
          <a:p>
            <a:pPr eaLnBrk="0" hangingPunct="0">
              <a:lnSpc>
                <a:spcPct val="90000"/>
              </a:lnSpc>
              <a:spcBef>
                <a:spcPct val="50000"/>
              </a:spcBef>
              <a:defRPr/>
            </a:pPr>
            <a:r>
              <a:rPr lang="de-DE" sz="1200" b="0">
                <a:solidFill>
                  <a:srgbClr val="000066"/>
                </a:solidFill>
                <a:latin typeface="Arial" charset="0"/>
                <a:cs typeface="Arial" charset="0"/>
              </a:rPr>
              <a:t>DAAD project „Joint Course on Software Engineering“ </a:t>
            </a:r>
            <a:r>
              <a:rPr lang="en-US" sz="1200" b="0">
                <a:solidFill>
                  <a:srgbClr val="000066"/>
                </a:solidFill>
                <a:latin typeface="Arial" charset="0"/>
                <a:cs typeface="Arial" charset="0"/>
              </a:rPr>
              <a:t>©</a:t>
            </a:r>
            <a:endParaRPr lang="de-DE" sz="1600">
              <a:solidFill>
                <a:srgbClr val="000066"/>
              </a:solidFill>
              <a:latin typeface="Arial" charset="0"/>
              <a:cs typeface="Arial" charset="0"/>
            </a:endParaRPr>
          </a:p>
        </p:txBody>
      </p:sp>
      <p:sp>
        <p:nvSpPr>
          <p:cNvPr id="576518" name="Text Box 6"/>
          <p:cNvSpPr txBox="1">
            <a:spLocks noChangeArrowheads="1"/>
          </p:cNvSpPr>
          <p:nvPr/>
        </p:nvSpPr>
        <p:spPr bwMode="auto">
          <a:xfrm>
            <a:off x="8324850" y="6657975"/>
            <a:ext cx="533400" cy="182563"/>
          </a:xfrm>
          <a:prstGeom prst="rect">
            <a:avLst/>
          </a:prstGeom>
          <a:noFill/>
          <a:ln w="9525">
            <a:noFill/>
            <a:miter lim="800000"/>
            <a:headEnd/>
            <a:tailEnd/>
          </a:ln>
          <a:effectLst/>
        </p:spPr>
        <p:txBody>
          <a:bodyPr lIns="0" tIns="0" rIns="0" bIns="0">
            <a:spAutoFit/>
          </a:bodyPr>
          <a:lstStyle/>
          <a:p>
            <a:pPr algn="r">
              <a:spcBef>
                <a:spcPct val="50000"/>
              </a:spcBef>
              <a:defRPr/>
            </a:pPr>
            <a:fld id="{E170136A-4559-4B2E-868E-3B0F5885EB56}" type="slidenum">
              <a:rPr lang="de-DE" sz="1200" b="0">
                <a:solidFill>
                  <a:srgbClr val="000066"/>
                </a:solidFill>
                <a:latin typeface="Arial" charset="0"/>
                <a:cs typeface="Arial" charset="0"/>
              </a:rPr>
              <a:pPr algn="r">
                <a:spcBef>
                  <a:spcPct val="50000"/>
                </a:spcBef>
                <a:defRPr/>
              </a:pPr>
              <a:t>‹Nr.›</a:t>
            </a:fld>
            <a:endParaRPr lang="de-DE" sz="1200" b="0">
              <a:solidFill>
                <a:srgbClr val="000066"/>
              </a:solidFill>
              <a:latin typeface="Arial" charset="0"/>
              <a:cs typeface="Arial" charset="0"/>
            </a:endParaRPr>
          </a:p>
        </p:txBody>
      </p:sp>
      <p:sp>
        <p:nvSpPr>
          <p:cNvPr id="576519" name="AutoShape 7">
            <a:hlinkClick r:id="" action="ppaction://hlinkshowjump?jump=lastslideviewed" highlightClick="1"/>
          </p:cNvPr>
          <p:cNvSpPr>
            <a:spLocks noChangeArrowheads="1"/>
          </p:cNvSpPr>
          <p:nvPr/>
        </p:nvSpPr>
        <p:spPr bwMode="auto">
          <a:xfrm>
            <a:off x="0" y="0"/>
            <a:ext cx="1066800" cy="914400"/>
          </a:xfrm>
          <a:prstGeom prst="actionButtonBlank">
            <a:avLst/>
          </a:prstGeom>
          <a:noFill/>
          <a:ln w="9525">
            <a:noFill/>
            <a:miter lim="800000"/>
            <a:headEnd/>
            <a:tailEnd/>
          </a:ln>
          <a:effectLst/>
        </p:spPr>
        <p:txBody>
          <a:bodyPr wrap="none" anchor="ctr"/>
          <a:lstStyle/>
          <a:p>
            <a:pPr algn="ctr">
              <a:defRPr/>
            </a:pPr>
            <a:endParaRPr lang="de-DE" sz="1600">
              <a:solidFill>
                <a:srgbClr val="000066"/>
              </a:solidFill>
              <a:latin typeface="Arial" charset="0"/>
              <a:cs typeface="Arial" charset="0"/>
            </a:endParaRPr>
          </a:p>
        </p:txBody>
      </p:sp>
      <p:sp>
        <p:nvSpPr>
          <p:cNvPr id="576520" name="AutoShape 8">
            <a:hlinkClick r:id="" action="ppaction://hlinkshowjump?jump=previousslide" highlightClick="1"/>
          </p:cNvPr>
          <p:cNvSpPr>
            <a:spLocks noChangeArrowheads="1"/>
          </p:cNvSpPr>
          <p:nvPr/>
        </p:nvSpPr>
        <p:spPr bwMode="auto">
          <a:xfrm>
            <a:off x="0" y="5943600"/>
            <a:ext cx="1066800" cy="914400"/>
          </a:xfrm>
          <a:prstGeom prst="actionButtonBlank">
            <a:avLst/>
          </a:prstGeom>
          <a:noFill/>
          <a:ln w="9525">
            <a:noFill/>
            <a:miter lim="800000"/>
            <a:headEnd/>
            <a:tailEnd/>
          </a:ln>
          <a:effectLst/>
        </p:spPr>
        <p:txBody>
          <a:bodyPr wrap="none" anchor="ctr"/>
          <a:lstStyle/>
          <a:p>
            <a:pPr algn="ctr">
              <a:defRPr/>
            </a:pPr>
            <a:endParaRPr lang="de-DE" sz="1600">
              <a:solidFill>
                <a:srgbClr val="000066"/>
              </a:solidFill>
              <a:latin typeface="Arial" charset="0"/>
              <a:cs typeface="Arial" charset="0"/>
            </a:endParaRPr>
          </a:p>
        </p:txBody>
      </p:sp>
      <p:sp>
        <p:nvSpPr>
          <p:cNvPr id="576521" name="AutoShape 9">
            <a:hlinkClick r:id="" action="ppaction://hlinkshowjump?jump=firstslide" highlightClick="1"/>
          </p:cNvPr>
          <p:cNvSpPr>
            <a:spLocks noChangeArrowheads="1"/>
          </p:cNvSpPr>
          <p:nvPr/>
        </p:nvSpPr>
        <p:spPr bwMode="auto">
          <a:xfrm>
            <a:off x="8077200" y="0"/>
            <a:ext cx="1066800" cy="914400"/>
          </a:xfrm>
          <a:prstGeom prst="actionButtonBlank">
            <a:avLst/>
          </a:prstGeom>
          <a:noFill/>
          <a:ln w="9525">
            <a:noFill/>
            <a:miter lim="800000"/>
            <a:headEnd/>
            <a:tailEnd/>
          </a:ln>
          <a:effectLst/>
        </p:spPr>
        <p:txBody>
          <a:bodyPr wrap="none" anchor="ctr"/>
          <a:lstStyle/>
          <a:p>
            <a:pPr algn="ctr">
              <a:defRPr/>
            </a:pPr>
            <a:endParaRPr lang="de-DE" sz="1600">
              <a:solidFill>
                <a:srgbClr val="000066"/>
              </a:solidFill>
              <a:latin typeface="Arial" charset="0"/>
              <a:cs typeface="Arial" charset="0"/>
            </a:endParaRPr>
          </a:p>
        </p:txBody>
      </p:sp>
    </p:spTree>
    <p:extLst>
      <p:ext uri="{BB962C8B-B14F-4D97-AF65-F5344CB8AC3E}">
        <p14:creationId xmlns:p14="http://schemas.microsoft.com/office/powerpoint/2010/main" val="341293786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Font typeface="Webdings" pitchFamily="18" charset="2"/>
        <a:buChar char="4"/>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8600" y="152400"/>
            <a:ext cx="8610600" cy="9906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de-DE" smtClean="0"/>
              <a:t>Klicken Sie, um das Titelformat zu bearbeiten</a:t>
            </a:r>
          </a:p>
        </p:txBody>
      </p:sp>
      <p:sp>
        <p:nvSpPr>
          <p:cNvPr id="4099" name="Rectangle 3"/>
          <p:cNvSpPr>
            <a:spLocks noGrp="1" noChangeArrowheads="1"/>
          </p:cNvSpPr>
          <p:nvPr>
            <p:ph type="body" idx="1"/>
          </p:nvPr>
        </p:nvSpPr>
        <p:spPr bwMode="auto">
          <a:xfrm>
            <a:off x="304800" y="1295400"/>
            <a:ext cx="8458200" cy="525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76516" name="Line 4"/>
          <p:cNvSpPr>
            <a:spLocks noChangeShapeType="1"/>
          </p:cNvSpPr>
          <p:nvPr/>
        </p:nvSpPr>
        <p:spPr bwMode="auto">
          <a:xfrm>
            <a:off x="228600" y="6629400"/>
            <a:ext cx="8610600" cy="0"/>
          </a:xfrm>
          <a:prstGeom prst="line">
            <a:avLst/>
          </a:prstGeom>
          <a:noFill/>
          <a:ln w="12700">
            <a:solidFill>
              <a:schemeClr val="tx1"/>
            </a:solidFill>
            <a:round/>
            <a:headEnd/>
            <a:tailEnd/>
          </a:ln>
          <a:effectLst/>
        </p:spPr>
        <p:txBody>
          <a:bodyPr wrap="none" anchor="ctr"/>
          <a:lstStyle/>
          <a:p>
            <a:pPr algn="ctr">
              <a:defRPr/>
            </a:pPr>
            <a:endParaRPr lang="de-DE" sz="1600">
              <a:solidFill>
                <a:srgbClr val="000066"/>
              </a:solidFill>
              <a:latin typeface="Arial" charset="0"/>
            </a:endParaRPr>
          </a:p>
        </p:txBody>
      </p:sp>
      <p:sp>
        <p:nvSpPr>
          <p:cNvPr id="576517" name="Text Box 5"/>
          <p:cNvSpPr txBox="1">
            <a:spLocks noChangeArrowheads="1"/>
          </p:cNvSpPr>
          <p:nvPr/>
        </p:nvSpPr>
        <p:spPr bwMode="auto">
          <a:xfrm>
            <a:off x="152400" y="6629400"/>
            <a:ext cx="8153400" cy="257175"/>
          </a:xfrm>
          <a:prstGeom prst="rect">
            <a:avLst/>
          </a:prstGeom>
          <a:noFill/>
          <a:ln w="9525">
            <a:noFill/>
            <a:miter lim="800000"/>
            <a:headEnd/>
            <a:tailEnd/>
          </a:ln>
          <a:effectLst/>
        </p:spPr>
        <p:txBody>
          <a:bodyPr>
            <a:spAutoFit/>
          </a:bodyPr>
          <a:lstStyle/>
          <a:p>
            <a:pPr eaLnBrk="0" hangingPunct="0">
              <a:lnSpc>
                <a:spcPct val="90000"/>
              </a:lnSpc>
              <a:spcBef>
                <a:spcPct val="50000"/>
              </a:spcBef>
              <a:defRPr/>
            </a:pPr>
            <a:r>
              <a:rPr lang="de-DE" sz="1200" b="0">
                <a:solidFill>
                  <a:srgbClr val="000066"/>
                </a:solidFill>
                <a:latin typeface="Arial" charset="0"/>
                <a:cs typeface="Arial" charset="0"/>
              </a:rPr>
              <a:t>DAAD project „Joint Course on Software Engineering“ </a:t>
            </a:r>
            <a:r>
              <a:rPr lang="en-US" sz="1200" b="0">
                <a:solidFill>
                  <a:srgbClr val="000066"/>
                </a:solidFill>
                <a:latin typeface="Arial" charset="0"/>
                <a:cs typeface="Arial" charset="0"/>
              </a:rPr>
              <a:t>©</a:t>
            </a:r>
            <a:endParaRPr lang="de-DE" sz="1600">
              <a:solidFill>
                <a:srgbClr val="000066"/>
              </a:solidFill>
              <a:latin typeface="Arial" charset="0"/>
            </a:endParaRPr>
          </a:p>
        </p:txBody>
      </p:sp>
      <p:sp>
        <p:nvSpPr>
          <p:cNvPr id="576518" name="Text Box 6"/>
          <p:cNvSpPr txBox="1">
            <a:spLocks noChangeArrowheads="1"/>
          </p:cNvSpPr>
          <p:nvPr/>
        </p:nvSpPr>
        <p:spPr bwMode="auto">
          <a:xfrm>
            <a:off x="8324850" y="6657975"/>
            <a:ext cx="533400" cy="182563"/>
          </a:xfrm>
          <a:prstGeom prst="rect">
            <a:avLst/>
          </a:prstGeom>
          <a:noFill/>
          <a:ln w="9525">
            <a:noFill/>
            <a:miter lim="800000"/>
            <a:headEnd/>
            <a:tailEnd/>
          </a:ln>
          <a:effectLst/>
        </p:spPr>
        <p:txBody>
          <a:bodyPr lIns="0" tIns="0" rIns="0" bIns="0">
            <a:spAutoFit/>
          </a:bodyPr>
          <a:lstStyle/>
          <a:p>
            <a:pPr algn="r">
              <a:spcBef>
                <a:spcPct val="50000"/>
              </a:spcBef>
              <a:defRPr/>
            </a:pPr>
            <a:fld id="{30C571EA-8CF2-4177-B1F5-564AB0CC9D9B}" type="slidenum">
              <a:rPr lang="de-DE" sz="1200" b="0">
                <a:solidFill>
                  <a:srgbClr val="000066"/>
                </a:solidFill>
                <a:latin typeface="Arial" charset="0"/>
              </a:rPr>
              <a:pPr algn="r">
                <a:spcBef>
                  <a:spcPct val="50000"/>
                </a:spcBef>
                <a:defRPr/>
              </a:pPr>
              <a:t>‹Nr.›</a:t>
            </a:fld>
            <a:endParaRPr lang="de-DE" sz="1200" b="0">
              <a:solidFill>
                <a:srgbClr val="000066"/>
              </a:solidFill>
              <a:latin typeface="Arial" charset="0"/>
            </a:endParaRPr>
          </a:p>
        </p:txBody>
      </p:sp>
      <p:sp>
        <p:nvSpPr>
          <p:cNvPr id="576519" name="AutoShape 7">
            <a:hlinkClick r:id="" action="ppaction://hlinkshowjump?jump=lastslideviewed" highlightClick="1"/>
          </p:cNvPr>
          <p:cNvSpPr>
            <a:spLocks noChangeArrowheads="1"/>
          </p:cNvSpPr>
          <p:nvPr/>
        </p:nvSpPr>
        <p:spPr bwMode="auto">
          <a:xfrm>
            <a:off x="0" y="0"/>
            <a:ext cx="1066800" cy="914400"/>
          </a:xfrm>
          <a:prstGeom prst="actionButtonBlank">
            <a:avLst/>
          </a:prstGeom>
          <a:noFill/>
          <a:ln w="9525">
            <a:noFill/>
            <a:miter lim="800000"/>
            <a:headEnd/>
            <a:tailEnd/>
          </a:ln>
          <a:effectLst/>
        </p:spPr>
        <p:txBody>
          <a:bodyPr wrap="none" anchor="ctr"/>
          <a:lstStyle/>
          <a:p>
            <a:pPr algn="ctr">
              <a:defRPr/>
            </a:pPr>
            <a:endParaRPr lang="de-DE" sz="1600">
              <a:solidFill>
                <a:srgbClr val="000066"/>
              </a:solidFill>
              <a:latin typeface="Arial" charset="0"/>
            </a:endParaRPr>
          </a:p>
        </p:txBody>
      </p:sp>
      <p:sp>
        <p:nvSpPr>
          <p:cNvPr id="576520" name="AutoShape 8">
            <a:hlinkClick r:id="" action="ppaction://hlinkshowjump?jump=previousslide" highlightClick="1"/>
          </p:cNvPr>
          <p:cNvSpPr>
            <a:spLocks noChangeArrowheads="1"/>
          </p:cNvSpPr>
          <p:nvPr/>
        </p:nvSpPr>
        <p:spPr bwMode="auto">
          <a:xfrm>
            <a:off x="0" y="5943600"/>
            <a:ext cx="1066800" cy="914400"/>
          </a:xfrm>
          <a:prstGeom prst="actionButtonBlank">
            <a:avLst/>
          </a:prstGeom>
          <a:noFill/>
          <a:ln w="9525">
            <a:noFill/>
            <a:miter lim="800000"/>
            <a:headEnd/>
            <a:tailEnd/>
          </a:ln>
          <a:effectLst/>
        </p:spPr>
        <p:txBody>
          <a:bodyPr wrap="none" anchor="ctr"/>
          <a:lstStyle/>
          <a:p>
            <a:pPr algn="ctr">
              <a:defRPr/>
            </a:pPr>
            <a:endParaRPr lang="de-DE" sz="1600">
              <a:solidFill>
                <a:srgbClr val="000066"/>
              </a:solidFill>
              <a:latin typeface="Arial" charset="0"/>
            </a:endParaRPr>
          </a:p>
        </p:txBody>
      </p:sp>
      <p:sp>
        <p:nvSpPr>
          <p:cNvPr id="576521" name="AutoShape 9">
            <a:hlinkClick r:id="" action="ppaction://hlinkshowjump?jump=firstslide" highlightClick="1"/>
          </p:cNvPr>
          <p:cNvSpPr>
            <a:spLocks noChangeArrowheads="1"/>
          </p:cNvSpPr>
          <p:nvPr/>
        </p:nvSpPr>
        <p:spPr bwMode="auto">
          <a:xfrm>
            <a:off x="8077200" y="0"/>
            <a:ext cx="1066800" cy="914400"/>
          </a:xfrm>
          <a:prstGeom prst="actionButtonBlank">
            <a:avLst/>
          </a:prstGeom>
          <a:noFill/>
          <a:ln w="9525">
            <a:noFill/>
            <a:miter lim="800000"/>
            <a:headEnd/>
            <a:tailEnd/>
          </a:ln>
          <a:effectLst/>
        </p:spPr>
        <p:txBody>
          <a:bodyPr wrap="none" anchor="ctr"/>
          <a:lstStyle/>
          <a:p>
            <a:pPr algn="ctr">
              <a:defRPr/>
            </a:pPr>
            <a:endParaRPr lang="de-DE" sz="1600">
              <a:solidFill>
                <a:srgbClr val="000066"/>
              </a:solidFill>
              <a:latin typeface="Arial" charset="0"/>
            </a:endParaRPr>
          </a:p>
        </p:txBody>
      </p:sp>
    </p:spTree>
    <p:extLst>
      <p:ext uri="{BB962C8B-B14F-4D97-AF65-F5344CB8AC3E}">
        <p14:creationId xmlns:p14="http://schemas.microsoft.com/office/powerpoint/2010/main" val="157479351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Font typeface="Webdings" pitchFamily="18" charset="2"/>
        <a:buChar char="4"/>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web-cat.org/cseet2013/"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computingportal.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20564" y="872716"/>
            <a:ext cx="8461697" cy="2232248"/>
          </a:xfrm>
        </p:spPr>
        <p:txBody>
          <a:bodyPr/>
          <a:lstStyle/>
          <a:p>
            <a:pPr algn="ctr" eaLnBrk="1" hangingPunct="1"/>
            <a:r>
              <a:rPr lang="de-DE" sz="3200" dirty="0" err="1" smtClean="0"/>
              <a:t>Impressions</a:t>
            </a:r>
            <a:r>
              <a:rPr lang="de-DE" sz="3200" dirty="0" smtClean="0"/>
              <a:t> </a:t>
            </a:r>
            <a:r>
              <a:rPr lang="de-DE" sz="3200" dirty="0" err="1" smtClean="0"/>
              <a:t>from</a:t>
            </a:r>
            <a:r>
              <a:rPr lang="de-DE" sz="3200" dirty="0" smtClean="0"/>
              <a:t> ICSE 2013</a:t>
            </a:r>
            <a:br>
              <a:rPr lang="de-DE" sz="3200" dirty="0" smtClean="0"/>
            </a:br>
            <a:r>
              <a:rPr lang="de-DE" sz="3200" dirty="0" smtClean="0"/>
              <a:t/>
            </a:r>
            <a:br>
              <a:rPr lang="de-DE" sz="3200" dirty="0" smtClean="0"/>
            </a:br>
            <a:r>
              <a:rPr lang="de-DE" sz="2400" dirty="0" smtClean="0"/>
              <a:t>International Conference on Software Engineering</a:t>
            </a:r>
            <a:br>
              <a:rPr lang="de-DE" sz="2400" dirty="0" smtClean="0"/>
            </a:br>
            <a:r>
              <a:rPr lang="de-DE" sz="2400" dirty="0" smtClean="0"/>
              <a:t/>
            </a:r>
            <a:br>
              <a:rPr lang="de-DE" sz="2400" dirty="0" smtClean="0"/>
            </a:br>
            <a:r>
              <a:rPr lang="de-DE" sz="1800" dirty="0" smtClean="0"/>
              <a:t>May 18 – 26, 2013, San Francisco, </a:t>
            </a:r>
            <a:r>
              <a:rPr lang="de-DE" sz="1800" dirty="0" err="1" smtClean="0"/>
              <a:t>California</a:t>
            </a:r>
            <a:r>
              <a:rPr lang="de-DE" sz="1800" dirty="0" smtClean="0"/>
              <a:t>, USA</a:t>
            </a:r>
            <a:endParaRPr lang="en-US" sz="1800" dirty="0" smtClean="0"/>
          </a:p>
        </p:txBody>
      </p:sp>
      <p:sp>
        <p:nvSpPr>
          <p:cNvPr id="20483" name="Rectangle 3"/>
          <p:cNvSpPr>
            <a:spLocks noGrp="1" noChangeArrowheads="1"/>
          </p:cNvSpPr>
          <p:nvPr>
            <p:ph type="subTitle" idx="1"/>
          </p:nvPr>
        </p:nvSpPr>
        <p:spPr>
          <a:xfrm>
            <a:off x="1368425" y="3681413"/>
            <a:ext cx="6692900" cy="2098675"/>
          </a:xfrm>
        </p:spPr>
        <p:txBody>
          <a:bodyPr/>
          <a:lstStyle/>
          <a:p>
            <a:pPr eaLnBrk="1" hangingPunct="1">
              <a:lnSpc>
                <a:spcPct val="80000"/>
              </a:lnSpc>
              <a:defRPr/>
            </a:pPr>
            <a:endParaRPr lang="en-US" sz="2800" dirty="0" smtClean="0"/>
          </a:p>
          <a:p>
            <a:pPr eaLnBrk="1" hangingPunct="1">
              <a:lnSpc>
                <a:spcPct val="80000"/>
              </a:lnSpc>
              <a:defRPr/>
            </a:pPr>
            <a:r>
              <a:rPr lang="en-US" sz="2400" dirty="0" smtClean="0"/>
              <a:t>Klaus Bothe</a:t>
            </a:r>
          </a:p>
          <a:p>
            <a:pPr eaLnBrk="1" hangingPunct="1">
              <a:lnSpc>
                <a:spcPct val="80000"/>
              </a:lnSpc>
              <a:defRPr/>
            </a:pPr>
            <a:endParaRPr lang="en-US" sz="2400" dirty="0" smtClean="0"/>
          </a:p>
          <a:p>
            <a:pPr eaLnBrk="1" hangingPunct="1">
              <a:spcBef>
                <a:spcPct val="0"/>
              </a:spcBef>
              <a:buClrTx/>
              <a:buSzTx/>
              <a:defRPr/>
            </a:pPr>
            <a:r>
              <a:rPr lang="en-US" sz="1200" kern="1200" dirty="0" smtClean="0">
                <a:solidFill>
                  <a:srgbClr val="000000"/>
                </a:solidFill>
              </a:rPr>
              <a:t>13th Workshop “Software Engineering Education and Reverse Engineering” </a:t>
            </a:r>
          </a:p>
          <a:p>
            <a:pPr eaLnBrk="1" hangingPunct="1">
              <a:spcBef>
                <a:spcPct val="0"/>
              </a:spcBef>
              <a:buClrTx/>
              <a:buSzTx/>
              <a:defRPr/>
            </a:pPr>
            <a:r>
              <a:rPr lang="en-US" sz="1200" kern="1200" dirty="0" err="1" smtClean="0">
                <a:solidFill>
                  <a:srgbClr val="000000"/>
                </a:solidFill>
              </a:rPr>
              <a:t>Bansko</a:t>
            </a:r>
            <a:r>
              <a:rPr lang="en-US" sz="1200" kern="1200" dirty="0" smtClean="0">
                <a:solidFill>
                  <a:srgbClr val="000000"/>
                </a:solidFill>
              </a:rPr>
              <a:t>, Bulgaria, 26</a:t>
            </a:r>
            <a:r>
              <a:rPr lang="en-US" sz="1200" kern="1200" baseline="30000" dirty="0" smtClean="0">
                <a:solidFill>
                  <a:srgbClr val="000000"/>
                </a:solidFill>
              </a:rPr>
              <a:t>th</a:t>
            </a:r>
            <a:r>
              <a:rPr lang="en-US" sz="1200" kern="1200" dirty="0" smtClean="0">
                <a:solidFill>
                  <a:srgbClr val="000000"/>
                </a:solidFill>
              </a:rPr>
              <a:t>  - 31</a:t>
            </a:r>
            <a:r>
              <a:rPr lang="en-US" sz="1200" kern="1200" baseline="30000" dirty="0" smtClean="0">
                <a:solidFill>
                  <a:srgbClr val="000000"/>
                </a:solidFill>
              </a:rPr>
              <a:t>st</a:t>
            </a:r>
            <a:r>
              <a:rPr lang="en-US" sz="1200" kern="1200" dirty="0" smtClean="0">
                <a:solidFill>
                  <a:srgbClr val="000000"/>
                </a:solidFill>
              </a:rPr>
              <a:t>  August 2013</a:t>
            </a:r>
          </a:p>
          <a:p>
            <a:pPr eaLnBrk="1" hangingPunct="1">
              <a:lnSpc>
                <a:spcPct val="80000"/>
              </a:lnSpc>
              <a:defRPr/>
            </a:pPr>
            <a:r>
              <a:rPr lang="en-US" sz="1600" dirty="0" smtClean="0"/>
              <a:t> </a:t>
            </a:r>
          </a:p>
          <a:p>
            <a:pPr eaLnBrk="1" hangingPunct="1">
              <a:lnSpc>
                <a:spcPct val="80000"/>
              </a:lnSpc>
              <a:defRPr/>
            </a:pPr>
            <a:endParaRPr lang="en-US" sz="2800" dirty="0" smtClean="0"/>
          </a:p>
        </p:txBody>
      </p:sp>
      <p:pic>
        <p:nvPicPr>
          <p:cNvPr id="14344" name="Picture 8" descr="NewLogo_DAAD"/>
          <p:cNvPicPr>
            <a:picLocks noChangeAspect="1" noChangeArrowheads="1"/>
          </p:cNvPicPr>
          <p:nvPr/>
        </p:nvPicPr>
        <p:blipFill>
          <a:blip r:embed="rId3" cstate="print"/>
          <a:srcRect/>
          <a:stretch>
            <a:fillRect/>
          </a:stretch>
        </p:blipFill>
        <p:spPr bwMode="auto">
          <a:xfrm>
            <a:off x="6394450" y="38100"/>
            <a:ext cx="2598738" cy="728663"/>
          </a:xfrm>
          <a:prstGeom prst="rect">
            <a:avLst/>
          </a:prstGeom>
          <a:noFill/>
          <a:ln w="9525">
            <a:noFill/>
            <a:miter lim="800000"/>
            <a:headEnd/>
            <a:tailEnd/>
          </a:ln>
        </p:spPr>
      </p:pic>
    </p:spTree>
    <p:extLst>
      <p:ext uri="{BB962C8B-B14F-4D97-AF65-F5344CB8AC3E}">
        <p14:creationId xmlns:p14="http://schemas.microsoft.com/office/powerpoint/2010/main" val="206168817"/>
      </p:ext>
    </p:extLst>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1661" y="80628"/>
            <a:ext cx="7452828" cy="1143000"/>
          </a:xfrm>
        </p:spPr>
        <p:txBody>
          <a:bodyPr/>
          <a:lstStyle/>
          <a:p>
            <a:r>
              <a:rPr lang="de-DE" sz="4000" dirty="0" err="1" smtClean="0"/>
              <a:t>Structure</a:t>
            </a:r>
            <a:r>
              <a:rPr lang="de-DE" sz="4000" dirty="0" smtClean="0"/>
              <a:t> </a:t>
            </a:r>
            <a:r>
              <a:rPr lang="de-DE" sz="4000" dirty="0" err="1" smtClean="0"/>
              <a:t>of</a:t>
            </a:r>
            <a:r>
              <a:rPr lang="de-DE" sz="4000" dirty="0" smtClean="0"/>
              <a:t> ICSE 2013: </a:t>
            </a:r>
            <a:br>
              <a:rPr lang="de-DE" sz="4000" dirty="0" smtClean="0"/>
            </a:br>
            <a:r>
              <a:rPr lang="de-DE" sz="4000" dirty="0" smtClean="0"/>
              <a:t>5 – 6 parallel </a:t>
            </a:r>
            <a:r>
              <a:rPr lang="de-DE" sz="4000" dirty="0" err="1" smtClean="0"/>
              <a:t>sessions</a:t>
            </a:r>
            <a:endParaRPr lang="de-DE" sz="4000"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10</a:t>
            </a:fld>
            <a:endParaRPr lang="de-DE"/>
          </a:p>
        </p:txBody>
      </p:sp>
      <p:pic>
        <p:nvPicPr>
          <p:cNvPr id="4098" name="Picture 2" descr="C:\Bothe\DAAD\DAAD2013-Bansko\ICSE2013\DAAD2013-Bansko\ICSE2013presentations\program1st-3rdday-8.15-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48780"/>
            <a:ext cx="9036496" cy="5337212"/>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unten 3"/>
          <p:cNvSpPr/>
          <p:nvPr/>
        </p:nvSpPr>
        <p:spPr bwMode="auto">
          <a:xfrm>
            <a:off x="2087724" y="1664804"/>
            <a:ext cx="792088" cy="972108"/>
          </a:xfrm>
          <a:prstGeom prst="downArrow">
            <a:avLst/>
          </a:prstGeom>
          <a:solidFill>
            <a:srgbClr val="0000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5" name="Rechteck 4"/>
          <p:cNvSpPr/>
          <p:nvPr/>
        </p:nvSpPr>
        <p:spPr bwMode="auto">
          <a:xfrm>
            <a:off x="107504" y="2528900"/>
            <a:ext cx="4608512" cy="4329100"/>
          </a:xfrm>
          <a:prstGeom prst="rect">
            <a:avLst/>
          </a:prstGeom>
          <a:noFill/>
          <a:ln w="63500" cap="flat" cmpd="sng" algn="ctr">
            <a:solidFill>
              <a:srgbClr val="0000C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cxnSp>
        <p:nvCxnSpPr>
          <p:cNvPr id="7" name="Gerade Verbindung 6"/>
          <p:cNvCxnSpPr/>
          <p:nvPr/>
        </p:nvCxnSpPr>
        <p:spPr bwMode="auto">
          <a:xfrm>
            <a:off x="107504" y="4117386"/>
            <a:ext cx="4608512" cy="0"/>
          </a:xfrm>
          <a:prstGeom prst="line">
            <a:avLst/>
          </a:prstGeom>
          <a:solidFill>
            <a:schemeClr val="accent1"/>
          </a:solidFill>
          <a:ln w="53975" cap="flat" cmpd="sng" algn="ctr">
            <a:solidFill>
              <a:srgbClr val="0000CC"/>
            </a:solidFill>
            <a:prstDash val="solid"/>
            <a:miter lim="800000"/>
            <a:headEnd type="none" w="med" len="med"/>
            <a:tailEnd type="none" w="med" len="med"/>
          </a:ln>
          <a:effectLst/>
        </p:spPr>
      </p:cxnSp>
    </p:spTree>
    <p:extLst>
      <p:ext uri="{BB962C8B-B14F-4D97-AF65-F5344CB8AC3E}">
        <p14:creationId xmlns:p14="http://schemas.microsoft.com/office/powerpoint/2010/main" val="3761285279"/>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44624"/>
            <a:ext cx="7793037" cy="1143000"/>
          </a:xfrm>
        </p:spPr>
        <p:txBody>
          <a:bodyPr/>
          <a:lstStyle/>
          <a:p>
            <a:r>
              <a:rPr lang="de-DE" sz="4000" dirty="0" err="1"/>
              <a:t>Structure</a:t>
            </a:r>
            <a:r>
              <a:rPr lang="de-DE" sz="4000" dirty="0"/>
              <a:t> </a:t>
            </a:r>
            <a:r>
              <a:rPr lang="de-DE" sz="4000" dirty="0" err="1"/>
              <a:t>of</a:t>
            </a:r>
            <a:r>
              <a:rPr lang="de-DE" sz="4000" dirty="0"/>
              <a:t> ICSE 2013: </a:t>
            </a:r>
            <a:br>
              <a:rPr lang="de-DE" sz="4000" dirty="0"/>
            </a:br>
            <a:r>
              <a:rPr lang="de-DE" sz="4000" dirty="0" smtClean="0"/>
              <a:t>5 </a:t>
            </a:r>
            <a:r>
              <a:rPr lang="de-DE" sz="4000" dirty="0" err="1" smtClean="0"/>
              <a:t>technical</a:t>
            </a:r>
            <a:r>
              <a:rPr lang="de-DE" sz="4000" dirty="0" smtClean="0"/>
              <a:t> </a:t>
            </a:r>
            <a:r>
              <a:rPr lang="de-DE" sz="4000" dirty="0" err="1" smtClean="0"/>
              <a:t>parts</a:t>
            </a:r>
            <a:endParaRPr lang="de-DE" sz="4000"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11</a:t>
            </a:fld>
            <a:endParaRPr lang="de-DE"/>
          </a:p>
        </p:txBody>
      </p:sp>
      <p:pic>
        <p:nvPicPr>
          <p:cNvPr id="5122" name="Picture 2" descr="C:\Bothe\DAAD\DAAD2013-Bansko\ICSE2013\DAAD2013-Bansko\ICSE2013presentations\program1st-3rdday-14.00-1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8" y="1052736"/>
            <a:ext cx="7985150" cy="5733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264188" y="663079"/>
            <a:ext cx="2560316" cy="707886"/>
          </a:xfrm>
          <a:prstGeom prst="rect">
            <a:avLst/>
          </a:prstGeom>
          <a:solidFill>
            <a:srgbClr val="0000CC"/>
          </a:solidFill>
        </p:spPr>
        <p:txBody>
          <a:bodyPr wrap="none" rtlCol="0">
            <a:spAutoFit/>
          </a:bodyPr>
          <a:lstStyle/>
          <a:p>
            <a:r>
              <a:rPr lang="de-DE" sz="4000" dirty="0" smtClean="0">
                <a:solidFill>
                  <a:schemeClr val="bg1"/>
                </a:solidFill>
              </a:rPr>
              <a:t>Research</a:t>
            </a:r>
            <a:endParaRPr lang="de-DE" sz="4000" dirty="0">
              <a:solidFill>
                <a:schemeClr val="bg1"/>
              </a:solidFill>
            </a:endParaRPr>
          </a:p>
        </p:txBody>
      </p:sp>
      <p:sp>
        <p:nvSpPr>
          <p:cNvPr id="6" name="Textfeld 5"/>
          <p:cNvSpPr txBox="1"/>
          <p:nvPr/>
        </p:nvSpPr>
        <p:spPr>
          <a:xfrm>
            <a:off x="62744" y="1592796"/>
            <a:ext cx="4397358" cy="1015663"/>
          </a:xfrm>
          <a:prstGeom prst="rect">
            <a:avLst/>
          </a:prstGeom>
          <a:solidFill>
            <a:srgbClr val="0000CC"/>
          </a:solidFill>
        </p:spPr>
        <p:txBody>
          <a:bodyPr wrap="none" rtlCol="0">
            <a:spAutoFit/>
          </a:bodyPr>
          <a:lstStyle/>
          <a:p>
            <a:r>
              <a:rPr lang="de-DE" sz="4000" dirty="0" smtClean="0">
                <a:solidFill>
                  <a:schemeClr val="bg1"/>
                </a:solidFill>
              </a:rPr>
              <a:t>SEIP:</a:t>
            </a:r>
          </a:p>
          <a:p>
            <a:r>
              <a:rPr lang="de-DE" sz="2000" dirty="0" smtClean="0">
                <a:solidFill>
                  <a:schemeClr val="bg1"/>
                </a:solidFill>
              </a:rPr>
              <a:t>Software Engineering in Practice</a:t>
            </a:r>
            <a:endParaRPr lang="de-DE" sz="2000" dirty="0">
              <a:solidFill>
                <a:schemeClr val="bg1"/>
              </a:solidFill>
            </a:endParaRPr>
          </a:p>
        </p:txBody>
      </p:sp>
      <p:sp>
        <p:nvSpPr>
          <p:cNvPr id="7" name="Textfeld 6"/>
          <p:cNvSpPr txBox="1"/>
          <p:nvPr/>
        </p:nvSpPr>
        <p:spPr>
          <a:xfrm>
            <a:off x="82172" y="3421449"/>
            <a:ext cx="4442242" cy="1015663"/>
          </a:xfrm>
          <a:prstGeom prst="rect">
            <a:avLst/>
          </a:prstGeom>
          <a:solidFill>
            <a:srgbClr val="0000CC"/>
          </a:solidFill>
        </p:spPr>
        <p:txBody>
          <a:bodyPr wrap="none" rtlCol="0">
            <a:spAutoFit/>
          </a:bodyPr>
          <a:lstStyle/>
          <a:p>
            <a:r>
              <a:rPr lang="de-DE" sz="4000" dirty="0" smtClean="0">
                <a:solidFill>
                  <a:schemeClr val="bg1"/>
                </a:solidFill>
              </a:rPr>
              <a:t>NIER:</a:t>
            </a:r>
          </a:p>
          <a:p>
            <a:r>
              <a:rPr lang="de-DE" sz="2000" dirty="0" smtClean="0">
                <a:solidFill>
                  <a:schemeClr val="bg1"/>
                </a:solidFill>
              </a:rPr>
              <a:t>New </a:t>
            </a:r>
            <a:r>
              <a:rPr lang="de-DE" sz="2000" dirty="0" err="1" smtClean="0">
                <a:solidFill>
                  <a:schemeClr val="bg1"/>
                </a:solidFill>
              </a:rPr>
              <a:t>Ideas</a:t>
            </a:r>
            <a:r>
              <a:rPr lang="de-DE" sz="2000" dirty="0" smtClean="0">
                <a:solidFill>
                  <a:schemeClr val="bg1"/>
                </a:solidFill>
              </a:rPr>
              <a:t> </a:t>
            </a:r>
            <a:r>
              <a:rPr lang="de-DE" sz="2000" dirty="0" err="1" smtClean="0">
                <a:solidFill>
                  <a:schemeClr val="bg1"/>
                </a:solidFill>
              </a:rPr>
              <a:t>and</a:t>
            </a:r>
            <a:r>
              <a:rPr lang="de-DE" sz="2000" dirty="0" smtClean="0">
                <a:solidFill>
                  <a:schemeClr val="bg1"/>
                </a:solidFill>
              </a:rPr>
              <a:t> Emerging </a:t>
            </a:r>
            <a:r>
              <a:rPr lang="de-DE" sz="2000" dirty="0" err="1" smtClean="0">
                <a:solidFill>
                  <a:schemeClr val="bg1"/>
                </a:solidFill>
              </a:rPr>
              <a:t>Results</a:t>
            </a:r>
            <a:endParaRPr lang="de-DE" sz="2000" dirty="0">
              <a:solidFill>
                <a:schemeClr val="bg1"/>
              </a:solidFill>
            </a:endParaRPr>
          </a:p>
        </p:txBody>
      </p:sp>
      <p:sp>
        <p:nvSpPr>
          <p:cNvPr id="8" name="Textfeld 7"/>
          <p:cNvSpPr txBox="1"/>
          <p:nvPr/>
        </p:nvSpPr>
        <p:spPr>
          <a:xfrm>
            <a:off x="138956" y="5265204"/>
            <a:ext cx="4320413" cy="1015663"/>
          </a:xfrm>
          <a:prstGeom prst="rect">
            <a:avLst/>
          </a:prstGeom>
          <a:solidFill>
            <a:srgbClr val="0000CC"/>
          </a:solidFill>
        </p:spPr>
        <p:txBody>
          <a:bodyPr wrap="none" rtlCol="0">
            <a:spAutoFit/>
          </a:bodyPr>
          <a:lstStyle/>
          <a:p>
            <a:r>
              <a:rPr lang="de-DE" sz="4000" dirty="0" smtClean="0">
                <a:solidFill>
                  <a:schemeClr val="bg1"/>
                </a:solidFill>
              </a:rPr>
              <a:t>SEE:</a:t>
            </a:r>
          </a:p>
          <a:p>
            <a:r>
              <a:rPr lang="de-DE" sz="2000" dirty="0" smtClean="0">
                <a:solidFill>
                  <a:schemeClr val="bg1"/>
                </a:solidFill>
              </a:rPr>
              <a:t>Software Engineering Education</a:t>
            </a:r>
            <a:endParaRPr lang="de-DE" sz="2000" dirty="0">
              <a:solidFill>
                <a:schemeClr val="bg1"/>
              </a:solidFill>
            </a:endParaRPr>
          </a:p>
        </p:txBody>
      </p:sp>
      <p:sp>
        <p:nvSpPr>
          <p:cNvPr id="10" name="Textfeld 9"/>
          <p:cNvSpPr txBox="1"/>
          <p:nvPr/>
        </p:nvSpPr>
        <p:spPr>
          <a:xfrm>
            <a:off x="5827878" y="3984473"/>
            <a:ext cx="2236510" cy="1015663"/>
          </a:xfrm>
          <a:prstGeom prst="rect">
            <a:avLst/>
          </a:prstGeom>
          <a:solidFill>
            <a:srgbClr val="0000CC"/>
          </a:solidFill>
        </p:spPr>
        <p:txBody>
          <a:bodyPr wrap="none" rtlCol="0">
            <a:spAutoFit/>
          </a:bodyPr>
          <a:lstStyle/>
          <a:p>
            <a:r>
              <a:rPr lang="de-DE" sz="4000" dirty="0" smtClean="0">
                <a:solidFill>
                  <a:schemeClr val="bg1"/>
                </a:solidFill>
              </a:rPr>
              <a:t>DEMO:</a:t>
            </a:r>
          </a:p>
          <a:p>
            <a:r>
              <a:rPr lang="de-DE" sz="2000" dirty="0" err="1" smtClean="0">
                <a:solidFill>
                  <a:schemeClr val="bg1"/>
                </a:solidFill>
              </a:rPr>
              <a:t>Demonstrations</a:t>
            </a:r>
            <a:endParaRPr lang="de-DE" sz="2000" dirty="0">
              <a:solidFill>
                <a:schemeClr val="bg1"/>
              </a:solidFill>
            </a:endParaRPr>
          </a:p>
        </p:txBody>
      </p:sp>
      <p:sp>
        <p:nvSpPr>
          <p:cNvPr id="5" name="Ellipse 4"/>
          <p:cNvSpPr/>
          <p:nvPr/>
        </p:nvSpPr>
        <p:spPr bwMode="auto">
          <a:xfrm>
            <a:off x="4459369" y="3032956"/>
            <a:ext cx="1228755" cy="579839"/>
          </a:xfrm>
          <a:prstGeom prst="ellipse">
            <a:avLst/>
          </a:prstGeom>
          <a:noFill/>
          <a:ln w="5715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12" name="Ellipse 11"/>
          <p:cNvSpPr/>
          <p:nvPr/>
        </p:nvSpPr>
        <p:spPr bwMode="auto">
          <a:xfrm>
            <a:off x="2375756" y="2525125"/>
            <a:ext cx="1228755" cy="579839"/>
          </a:xfrm>
          <a:prstGeom prst="ellipse">
            <a:avLst/>
          </a:prstGeom>
          <a:noFill/>
          <a:ln w="5715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13" name="Ellipse 12"/>
          <p:cNvSpPr/>
          <p:nvPr/>
        </p:nvSpPr>
        <p:spPr bwMode="auto">
          <a:xfrm>
            <a:off x="2483768" y="6224174"/>
            <a:ext cx="1228755" cy="579839"/>
          </a:xfrm>
          <a:prstGeom prst="ellipse">
            <a:avLst/>
          </a:prstGeom>
          <a:noFill/>
          <a:ln w="5715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14" name="Ellipse 13"/>
          <p:cNvSpPr/>
          <p:nvPr/>
        </p:nvSpPr>
        <p:spPr bwMode="auto">
          <a:xfrm>
            <a:off x="6444208" y="3427169"/>
            <a:ext cx="1228755" cy="579839"/>
          </a:xfrm>
          <a:prstGeom prst="ellipse">
            <a:avLst/>
          </a:prstGeom>
          <a:noFill/>
          <a:ln w="5715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15" name="Ellipse 14"/>
          <p:cNvSpPr/>
          <p:nvPr/>
        </p:nvSpPr>
        <p:spPr bwMode="auto">
          <a:xfrm>
            <a:off x="4488447" y="1346652"/>
            <a:ext cx="3575941" cy="1468392"/>
          </a:xfrm>
          <a:prstGeom prst="ellipse">
            <a:avLst/>
          </a:prstGeom>
          <a:noFill/>
          <a:ln w="5715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4147641694"/>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3629" y="224644"/>
            <a:ext cx="6264696" cy="774340"/>
          </a:xfrm>
        </p:spPr>
        <p:txBody>
          <a:bodyPr/>
          <a:lstStyle/>
          <a:p>
            <a:r>
              <a:rPr lang="de-DE" dirty="0" smtClean="0"/>
              <a:t>ICSE </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12</a:t>
            </a:fld>
            <a:endParaRPr lang="de-DE"/>
          </a:p>
        </p:txBody>
      </p:sp>
      <p:sp>
        <p:nvSpPr>
          <p:cNvPr id="4" name="Textfeld 3"/>
          <p:cNvSpPr txBox="1"/>
          <p:nvPr/>
        </p:nvSpPr>
        <p:spPr>
          <a:xfrm>
            <a:off x="341269" y="1851211"/>
            <a:ext cx="7981159" cy="3970318"/>
          </a:xfrm>
          <a:prstGeom prst="rect">
            <a:avLst/>
          </a:prstGeom>
          <a:noFill/>
        </p:spPr>
        <p:txBody>
          <a:bodyPr wrap="none" rtlCol="0">
            <a:spAutoFit/>
          </a:bodyPr>
          <a:lstStyle/>
          <a:p>
            <a:pPr marL="457200" indent="-457200">
              <a:buFont typeface="Arial" pitchFamily="34" charset="0"/>
              <a:buChar char="•"/>
            </a:pPr>
            <a:r>
              <a:rPr lang="de-DE" sz="2800" b="0" dirty="0" err="1" smtClean="0"/>
              <a:t>Acceptance</a:t>
            </a:r>
            <a:r>
              <a:rPr lang="de-DE" sz="2800" b="0" dirty="0" smtClean="0"/>
              <a:t> rate:  </a:t>
            </a:r>
            <a:br>
              <a:rPr lang="de-DE" sz="2800" b="0" dirty="0" smtClean="0"/>
            </a:br>
            <a:r>
              <a:rPr lang="de-DE" sz="2800" b="0" dirty="0" smtClean="0"/>
              <a:t>  Research: </a:t>
            </a:r>
            <a:br>
              <a:rPr lang="de-DE" sz="2800" b="0" dirty="0" smtClean="0"/>
            </a:br>
            <a:r>
              <a:rPr lang="de-DE" sz="2800" b="0" dirty="0" smtClean="0"/>
              <a:t>      85 </a:t>
            </a:r>
            <a:r>
              <a:rPr lang="de-DE" sz="2800" b="0" dirty="0" err="1" smtClean="0"/>
              <a:t>selected</a:t>
            </a:r>
            <a:r>
              <a:rPr lang="de-DE" sz="2800" b="0" dirty="0" smtClean="0"/>
              <a:t> out </a:t>
            </a:r>
            <a:r>
              <a:rPr lang="de-DE" sz="2800" b="0" dirty="0" err="1" smtClean="0"/>
              <a:t>of</a:t>
            </a:r>
            <a:r>
              <a:rPr lang="de-DE" sz="2800" b="0" dirty="0" smtClean="0"/>
              <a:t> 461 </a:t>
            </a:r>
            <a:r>
              <a:rPr lang="de-DE" sz="2800" b="0" dirty="0" err="1" smtClean="0"/>
              <a:t>submitted</a:t>
            </a:r>
            <a:r>
              <a:rPr lang="de-DE" sz="2800" b="0" dirty="0" smtClean="0"/>
              <a:t> (18.5%)</a:t>
            </a:r>
          </a:p>
          <a:p>
            <a:r>
              <a:rPr lang="de-DE" sz="2800" b="0" dirty="0"/>
              <a:t> </a:t>
            </a:r>
            <a:r>
              <a:rPr lang="de-DE" sz="2800" b="0" dirty="0" smtClean="0"/>
              <a:t>      SEIP (20 out </a:t>
            </a:r>
            <a:r>
              <a:rPr lang="de-DE" sz="2800" b="0" dirty="0" err="1" smtClean="0"/>
              <a:t>of</a:t>
            </a:r>
            <a:r>
              <a:rPr lang="de-DE" sz="2800" b="0" dirty="0" smtClean="0"/>
              <a:t> 100)</a:t>
            </a:r>
          </a:p>
          <a:p>
            <a:r>
              <a:rPr lang="de-DE" sz="2800" b="0" dirty="0" smtClean="0"/>
              <a:t>       SEE (13 out </a:t>
            </a:r>
            <a:r>
              <a:rPr lang="de-DE" sz="2800" b="0" dirty="0" err="1" smtClean="0"/>
              <a:t>of</a:t>
            </a:r>
            <a:r>
              <a:rPr lang="de-DE" sz="2800" b="0" dirty="0" smtClean="0"/>
              <a:t> 49)</a:t>
            </a:r>
          </a:p>
          <a:p>
            <a:r>
              <a:rPr lang="de-DE" sz="2800" b="0" dirty="0" smtClean="0"/>
              <a:t>       NIER (31 out </a:t>
            </a:r>
            <a:r>
              <a:rPr lang="de-DE" sz="2800" b="0" dirty="0" err="1" smtClean="0"/>
              <a:t>of</a:t>
            </a:r>
            <a:r>
              <a:rPr lang="de-DE" sz="2800" b="0" dirty="0" smtClean="0"/>
              <a:t> 162)</a:t>
            </a:r>
          </a:p>
          <a:p>
            <a:r>
              <a:rPr lang="de-DE" sz="2800" b="0" dirty="0"/>
              <a:t> </a:t>
            </a:r>
            <a:r>
              <a:rPr lang="de-DE" sz="2800" b="0" dirty="0" smtClean="0"/>
              <a:t>      </a:t>
            </a:r>
          </a:p>
          <a:p>
            <a:pPr marL="457200" indent="-457200">
              <a:buFont typeface="Arial" pitchFamily="34" charset="0"/>
              <a:buChar char="•"/>
            </a:pPr>
            <a:r>
              <a:rPr lang="de-DE" sz="2800" b="0" dirty="0" smtClean="0"/>
              <a:t>Total </a:t>
            </a:r>
            <a:r>
              <a:rPr lang="de-DE" sz="2800" b="0" dirty="0" err="1"/>
              <a:t>n</a:t>
            </a:r>
            <a:r>
              <a:rPr lang="de-DE" sz="2800" b="0" dirty="0" err="1" smtClean="0"/>
              <a:t>umber</a:t>
            </a:r>
            <a:r>
              <a:rPr lang="de-DE" sz="2800" b="0" dirty="0" smtClean="0"/>
              <a:t> </a:t>
            </a:r>
            <a:r>
              <a:rPr lang="de-DE" sz="2800" b="0" dirty="0" err="1" smtClean="0"/>
              <a:t>of</a:t>
            </a:r>
            <a:r>
              <a:rPr lang="de-DE" sz="2800" b="0" dirty="0" smtClean="0"/>
              <a:t> </a:t>
            </a:r>
            <a:r>
              <a:rPr lang="de-DE" sz="2800" b="0" dirty="0" err="1" smtClean="0"/>
              <a:t>presentations</a:t>
            </a:r>
            <a:r>
              <a:rPr lang="de-DE" sz="2800" b="0" dirty="0" smtClean="0"/>
              <a:t>: 149 </a:t>
            </a:r>
            <a:r>
              <a:rPr lang="de-DE" sz="2800" b="0" dirty="0" err="1" smtClean="0"/>
              <a:t>papers</a:t>
            </a:r>
            <a:endParaRPr lang="de-DE" sz="2800" b="0" dirty="0" smtClean="0"/>
          </a:p>
          <a:p>
            <a:pPr marL="457200" indent="-457200">
              <a:buFont typeface="Arial" pitchFamily="34" charset="0"/>
              <a:buChar char="•"/>
            </a:pPr>
            <a:r>
              <a:rPr lang="de-DE" sz="2800" b="0" dirty="0" smtClean="0"/>
              <a:t>Awards </a:t>
            </a:r>
            <a:endParaRPr lang="de-DE" sz="2800" b="0" dirty="0"/>
          </a:p>
        </p:txBody>
      </p:sp>
    </p:spTree>
    <p:extLst>
      <p:ext uri="{BB962C8B-B14F-4D97-AF65-F5344CB8AC3E}">
        <p14:creationId xmlns:p14="http://schemas.microsoft.com/office/powerpoint/2010/main" val="104465528"/>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smtClean="0"/>
              <a:t>Focus </a:t>
            </a:r>
            <a:r>
              <a:rPr lang="de-DE" dirty="0" err="1" smtClean="0"/>
              <a:t>of</a:t>
            </a:r>
            <a:r>
              <a:rPr lang="de-DE" dirty="0" smtClean="0"/>
              <a:t> </a:t>
            </a:r>
            <a:r>
              <a:rPr lang="de-DE" dirty="0" err="1" smtClean="0"/>
              <a:t>topics</a:t>
            </a:r>
            <a:r>
              <a:rPr lang="de-DE" dirty="0" smtClean="0"/>
              <a:t> (Research)</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13</a:t>
            </a:fld>
            <a:endParaRPr lang="de-DE"/>
          </a:p>
        </p:txBody>
      </p:sp>
      <p:sp>
        <p:nvSpPr>
          <p:cNvPr id="4" name="Textfeld 3"/>
          <p:cNvSpPr txBox="1"/>
          <p:nvPr/>
        </p:nvSpPr>
        <p:spPr>
          <a:xfrm>
            <a:off x="5796136" y="2204864"/>
            <a:ext cx="3456384" cy="2862322"/>
          </a:xfrm>
          <a:prstGeom prst="rect">
            <a:avLst/>
          </a:prstGeom>
          <a:noFill/>
        </p:spPr>
        <p:txBody>
          <a:bodyPr wrap="square" rtlCol="0">
            <a:spAutoFit/>
          </a:bodyPr>
          <a:lstStyle/>
          <a:p>
            <a:r>
              <a:rPr lang="de-DE" sz="2000" b="0" dirty="0" err="1" smtClean="0"/>
              <a:t>Requirements</a:t>
            </a:r>
            <a:endParaRPr lang="de-DE" sz="2000" b="0" dirty="0" smtClean="0"/>
          </a:p>
          <a:p>
            <a:r>
              <a:rPr lang="de-DE" sz="2000" b="0" dirty="0" smtClean="0"/>
              <a:t>Design</a:t>
            </a:r>
          </a:p>
          <a:p>
            <a:r>
              <a:rPr lang="de-DE" sz="2000" b="0" dirty="0" err="1" smtClean="0"/>
              <a:t>Coding</a:t>
            </a:r>
            <a:endParaRPr lang="de-DE" sz="2000" b="0" dirty="0" smtClean="0"/>
          </a:p>
          <a:p>
            <a:r>
              <a:rPr lang="de-DE" sz="2000" b="0" dirty="0" err="1" smtClean="0"/>
              <a:t>Testing</a:t>
            </a:r>
            <a:r>
              <a:rPr lang="de-DE" sz="2000" b="0" dirty="0" smtClean="0"/>
              <a:t> </a:t>
            </a:r>
            <a:r>
              <a:rPr lang="de-DE" sz="2000" b="0" dirty="0" err="1" smtClean="0"/>
              <a:t>and</a:t>
            </a:r>
            <a:r>
              <a:rPr lang="de-DE" sz="2000" b="0" dirty="0" smtClean="0"/>
              <a:t> Debugging</a:t>
            </a:r>
          </a:p>
          <a:p>
            <a:endParaRPr lang="de-DE" sz="2000" b="0" dirty="0" smtClean="0"/>
          </a:p>
          <a:p>
            <a:r>
              <a:rPr lang="de-DE" sz="2000" b="0" dirty="0" err="1" smtClean="0"/>
              <a:t>Theory</a:t>
            </a:r>
            <a:endParaRPr lang="de-DE" sz="2000" b="0" dirty="0" smtClean="0"/>
          </a:p>
          <a:p>
            <a:r>
              <a:rPr lang="de-DE" sz="2000" b="0" dirty="0" smtClean="0"/>
              <a:t>Project </a:t>
            </a:r>
            <a:r>
              <a:rPr lang="de-DE" sz="2000" b="0" dirty="0" err="1" smtClean="0"/>
              <a:t>managment</a:t>
            </a:r>
            <a:endParaRPr lang="de-DE" sz="2000" b="0" dirty="0" smtClean="0"/>
          </a:p>
          <a:p>
            <a:endParaRPr lang="de-DE" sz="2000" b="0" dirty="0" smtClean="0"/>
          </a:p>
          <a:p>
            <a:r>
              <a:rPr lang="de-DE" sz="2000" b="0" dirty="0" smtClean="0"/>
              <a:t>(</a:t>
            </a:r>
            <a:r>
              <a:rPr lang="de-DE" sz="2000" b="0" dirty="0" err="1" smtClean="0"/>
              <a:t>others</a:t>
            </a:r>
            <a:r>
              <a:rPr lang="de-DE" sz="2000" b="0" dirty="0" smtClean="0"/>
              <a:t>)</a:t>
            </a:r>
            <a:endParaRPr lang="de-DE" sz="2000" b="0" dirty="0"/>
          </a:p>
        </p:txBody>
      </p:sp>
      <p:sp>
        <p:nvSpPr>
          <p:cNvPr id="5" name="Textfeld 4"/>
          <p:cNvSpPr txBox="1"/>
          <p:nvPr/>
        </p:nvSpPr>
        <p:spPr>
          <a:xfrm>
            <a:off x="1367644" y="1340768"/>
            <a:ext cx="2340260" cy="5293757"/>
          </a:xfrm>
          <a:prstGeom prst="rect">
            <a:avLst/>
          </a:prstGeom>
          <a:noFill/>
        </p:spPr>
        <p:txBody>
          <a:bodyPr wrap="square" rtlCol="0">
            <a:spAutoFit/>
          </a:bodyPr>
          <a:lstStyle/>
          <a:p>
            <a:r>
              <a:rPr lang="de-DE" sz="1400" dirty="0" smtClean="0"/>
              <a:t>24 Sessions (Research):</a:t>
            </a:r>
          </a:p>
          <a:p>
            <a:r>
              <a:rPr lang="de-DE" sz="1200" b="0" dirty="0" smtClean="0"/>
              <a:t>1. </a:t>
            </a:r>
            <a:r>
              <a:rPr lang="de-DE" sz="1200" b="0" dirty="0" err="1" smtClean="0"/>
              <a:t>Composition</a:t>
            </a:r>
            <a:endParaRPr lang="de-DE" sz="1200" b="0" dirty="0" smtClean="0"/>
          </a:p>
          <a:p>
            <a:r>
              <a:rPr lang="de-DE" sz="1200" b="0" dirty="0" smtClean="0"/>
              <a:t>2. </a:t>
            </a:r>
            <a:r>
              <a:rPr lang="de-DE" sz="1200" b="0" dirty="0" err="1" smtClean="0"/>
              <a:t>Testing</a:t>
            </a:r>
            <a:endParaRPr lang="de-DE" sz="1200" b="0" dirty="0" smtClean="0"/>
          </a:p>
          <a:p>
            <a:r>
              <a:rPr lang="de-DE" sz="1200" b="0" dirty="0" smtClean="0"/>
              <a:t>3. Formal Analysis</a:t>
            </a:r>
          </a:p>
          <a:p>
            <a:r>
              <a:rPr lang="de-DE" sz="1200" b="0" dirty="0" smtClean="0"/>
              <a:t>4. Adaptation</a:t>
            </a:r>
          </a:p>
          <a:p>
            <a:r>
              <a:rPr lang="de-DE" sz="1200" b="0" dirty="0" smtClean="0"/>
              <a:t>5. Test-Case Generation</a:t>
            </a:r>
          </a:p>
          <a:p>
            <a:r>
              <a:rPr lang="de-DE" sz="1200" b="0" dirty="0" smtClean="0"/>
              <a:t>6. Formal </a:t>
            </a:r>
            <a:r>
              <a:rPr lang="de-DE" sz="1200" b="0" dirty="0" err="1" smtClean="0"/>
              <a:t>Specification</a:t>
            </a:r>
            <a:endParaRPr lang="de-DE" sz="1200" b="0" dirty="0" smtClean="0"/>
          </a:p>
          <a:p>
            <a:r>
              <a:rPr lang="de-DE" sz="1200" b="0" dirty="0" smtClean="0"/>
              <a:t>7. </a:t>
            </a:r>
            <a:r>
              <a:rPr lang="de-DE" sz="1200" b="0" dirty="0" err="1" smtClean="0"/>
              <a:t>Applications</a:t>
            </a:r>
            <a:endParaRPr lang="de-DE" sz="1200" b="0" dirty="0" smtClean="0"/>
          </a:p>
          <a:p>
            <a:r>
              <a:rPr lang="de-DE" sz="1200" b="0" dirty="0" smtClean="0"/>
              <a:t>8. Test-Case </a:t>
            </a:r>
            <a:r>
              <a:rPr lang="de-DE" sz="1200" b="0" dirty="0" err="1" smtClean="0"/>
              <a:t>Selection</a:t>
            </a:r>
            <a:endParaRPr lang="de-DE" sz="1200" b="0" dirty="0" smtClean="0"/>
          </a:p>
          <a:p>
            <a:r>
              <a:rPr lang="de-DE" sz="1200" b="0" dirty="0" smtClean="0"/>
              <a:t>-------------------------</a:t>
            </a:r>
          </a:p>
          <a:p>
            <a:r>
              <a:rPr lang="de-DE" sz="1200" b="0" dirty="0" smtClean="0"/>
              <a:t>9. Code Analysis</a:t>
            </a:r>
          </a:p>
          <a:p>
            <a:r>
              <a:rPr lang="de-DE" sz="1200" b="0" dirty="0" smtClean="0"/>
              <a:t>10 Big Data</a:t>
            </a:r>
          </a:p>
          <a:p>
            <a:r>
              <a:rPr lang="de-DE" sz="1200" b="0" dirty="0" smtClean="0"/>
              <a:t>11. Search-</a:t>
            </a:r>
            <a:r>
              <a:rPr lang="de-DE" sz="1200" b="0" dirty="0" err="1" smtClean="0"/>
              <a:t>Based</a:t>
            </a:r>
            <a:r>
              <a:rPr lang="de-DE" sz="1200" b="0" dirty="0" smtClean="0"/>
              <a:t> SE</a:t>
            </a:r>
          </a:p>
          <a:p>
            <a:r>
              <a:rPr lang="de-DE" sz="1200" b="0" dirty="0" smtClean="0"/>
              <a:t>12. Debugging</a:t>
            </a:r>
          </a:p>
          <a:p>
            <a:r>
              <a:rPr lang="de-DE" sz="1200" b="0" dirty="0" smtClean="0"/>
              <a:t>13. </a:t>
            </a:r>
            <a:r>
              <a:rPr lang="de-DE" sz="1200" b="0" dirty="0" err="1" smtClean="0"/>
              <a:t>Process</a:t>
            </a:r>
            <a:endParaRPr lang="de-DE" sz="1200" b="0" dirty="0" smtClean="0"/>
          </a:p>
          <a:p>
            <a:r>
              <a:rPr lang="de-DE" sz="1200" b="0" dirty="0" smtClean="0"/>
              <a:t>14. Performance</a:t>
            </a:r>
          </a:p>
          <a:p>
            <a:r>
              <a:rPr lang="de-DE" sz="1200" b="0" dirty="0" smtClean="0"/>
              <a:t>15. Bug </a:t>
            </a:r>
            <a:r>
              <a:rPr lang="de-DE" sz="1200" b="0" dirty="0" err="1" smtClean="0"/>
              <a:t>Prediction</a:t>
            </a:r>
            <a:endParaRPr lang="de-DE" sz="1200" b="0" dirty="0" smtClean="0"/>
          </a:p>
          <a:p>
            <a:r>
              <a:rPr lang="de-DE" sz="1200" b="0" dirty="0" smtClean="0"/>
              <a:t>16. </a:t>
            </a:r>
            <a:r>
              <a:rPr lang="de-DE" sz="1200" b="0" dirty="0" err="1" smtClean="0"/>
              <a:t>Product</a:t>
            </a:r>
            <a:r>
              <a:rPr lang="de-DE" sz="1200" b="0" dirty="0" smtClean="0"/>
              <a:t> Lines</a:t>
            </a:r>
          </a:p>
          <a:p>
            <a:r>
              <a:rPr lang="de-DE" sz="1200" b="0" dirty="0" smtClean="0"/>
              <a:t>17. </a:t>
            </a:r>
            <a:r>
              <a:rPr lang="de-DE" sz="1200" b="0" dirty="0" err="1" smtClean="0"/>
              <a:t>Requirements</a:t>
            </a:r>
            <a:r>
              <a:rPr lang="de-DE" sz="1200" b="0" dirty="0" smtClean="0"/>
              <a:t> Engineering</a:t>
            </a:r>
          </a:p>
          <a:p>
            <a:r>
              <a:rPr lang="de-DE" sz="1200" b="0" dirty="0" smtClean="0"/>
              <a:t>-------------------------</a:t>
            </a:r>
          </a:p>
          <a:p>
            <a:r>
              <a:rPr lang="de-DE" sz="1200" b="0" dirty="0" smtClean="0"/>
              <a:t>18. </a:t>
            </a:r>
            <a:r>
              <a:rPr lang="de-DE" sz="1200" b="0" dirty="0" err="1" smtClean="0"/>
              <a:t>Reliability</a:t>
            </a:r>
            <a:endParaRPr lang="de-DE" sz="1200" b="0" dirty="0" smtClean="0"/>
          </a:p>
          <a:p>
            <a:r>
              <a:rPr lang="de-DE" sz="1200" b="0" dirty="0" smtClean="0"/>
              <a:t>19. Analysis Studies</a:t>
            </a:r>
          </a:p>
          <a:p>
            <a:r>
              <a:rPr lang="de-DE" sz="1200" b="0" dirty="0" smtClean="0"/>
              <a:t>20. </a:t>
            </a:r>
            <a:r>
              <a:rPr lang="de-DE" sz="1200" b="0" dirty="0" err="1" smtClean="0"/>
              <a:t>Programming</a:t>
            </a:r>
            <a:r>
              <a:rPr lang="de-DE" sz="1200" b="0" dirty="0" smtClean="0"/>
              <a:t> Support</a:t>
            </a:r>
          </a:p>
          <a:p>
            <a:r>
              <a:rPr lang="de-DE" sz="1200" b="0" dirty="0" smtClean="0"/>
              <a:t>21. Security </a:t>
            </a:r>
            <a:r>
              <a:rPr lang="de-DE" sz="1200" b="0" dirty="0" err="1" smtClean="0"/>
              <a:t>and</a:t>
            </a:r>
            <a:r>
              <a:rPr lang="de-DE" sz="1200" b="0" dirty="0" smtClean="0"/>
              <a:t> Privacy</a:t>
            </a:r>
          </a:p>
          <a:p>
            <a:r>
              <a:rPr lang="de-DE" sz="1200" b="0" dirty="0" smtClean="0"/>
              <a:t>22. </a:t>
            </a:r>
            <a:r>
              <a:rPr lang="de-DE" sz="1200" b="0" dirty="0" err="1" smtClean="0"/>
              <a:t>Empirical</a:t>
            </a:r>
            <a:r>
              <a:rPr lang="de-DE" sz="1200" b="0" dirty="0" smtClean="0"/>
              <a:t> Studies</a:t>
            </a:r>
          </a:p>
          <a:p>
            <a:r>
              <a:rPr lang="de-DE" sz="1200" b="0" dirty="0" smtClean="0"/>
              <a:t>23. </a:t>
            </a:r>
            <a:r>
              <a:rPr lang="de-DE" sz="1200" b="0" dirty="0" err="1" smtClean="0"/>
              <a:t>Program</a:t>
            </a:r>
            <a:r>
              <a:rPr lang="de-DE" sz="1200" b="0" dirty="0" smtClean="0"/>
              <a:t> </a:t>
            </a:r>
            <a:r>
              <a:rPr lang="de-DE" sz="1200" b="0" dirty="0" err="1" smtClean="0"/>
              <a:t>Repair</a:t>
            </a:r>
            <a:endParaRPr lang="de-DE" sz="1200" b="0" dirty="0" smtClean="0"/>
          </a:p>
          <a:p>
            <a:r>
              <a:rPr lang="de-DE" sz="1200" b="0" dirty="0" smtClean="0"/>
              <a:t>24. Tools</a:t>
            </a:r>
            <a:endParaRPr lang="de-DE" sz="1200" b="0" dirty="0"/>
          </a:p>
        </p:txBody>
      </p:sp>
      <p:sp>
        <p:nvSpPr>
          <p:cNvPr id="6" name="Pfeil nach rechts 5"/>
          <p:cNvSpPr/>
          <p:nvPr/>
        </p:nvSpPr>
        <p:spPr bwMode="auto">
          <a:xfrm>
            <a:off x="3887924" y="2924944"/>
            <a:ext cx="1296144" cy="612068"/>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7" name="Textfeld 6"/>
          <p:cNvSpPr txBox="1"/>
          <p:nvPr/>
        </p:nvSpPr>
        <p:spPr>
          <a:xfrm>
            <a:off x="5616116" y="1668115"/>
            <a:ext cx="1197764" cy="461665"/>
          </a:xfrm>
          <a:prstGeom prst="rect">
            <a:avLst/>
          </a:prstGeom>
          <a:noFill/>
        </p:spPr>
        <p:txBody>
          <a:bodyPr wrap="none" rtlCol="0">
            <a:spAutoFit/>
          </a:bodyPr>
          <a:lstStyle/>
          <a:p>
            <a:r>
              <a:rPr lang="de-DE" dirty="0" smtClean="0"/>
              <a:t>Fields:</a:t>
            </a:r>
            <a:endParaRPr lang="de-DE" dirty="0"/>
          </a:p>
        </p:txBody>
      </p:sp>
    </p:spTree>
    <p:extLst>
      <p:ext uri="{BB962C8B-B14F-4D97-AF65-F5344CB8AC3E}">
        <p14:creationId xmlns:p14="http://schemas.microsoft.com/office/powerpoint/2010/main" val="112363784"/>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smtClean="0"/>
              <a:t>Focus </a:t>
            </a:r>
            <a:r>
              <a:rPr lang="de-DE" dirty="0" err="1" smtClean="0"/>
              <a:t>of</a:t>
            </a:r>
            <a:r>
              <a:rPr lang="de-DE" dirty="0" smtClean="0"/>
              <a:t> </a:t>
            </a:r>
            <a:r>
              <a:rPr lang="de-DE" dirty="0" err="1" smtClean="0"/>
              <a:t>topics</a:t>
            </a:r>
            <a:r>
              <a:rPr lang="de-DE" dirty="0" smtClean="0"/>
              <a:t> (Research)</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14</a:t>
            </a:fld>
            <a:endParaRPr lang="de-DE"/>
          </a:p>
        </p:txBody>
      </p:sp>
      <p:sp>
        <p:nvSpPr>
          <p:cNvPr id="4" name="Textfeld 3"/>
          <p:cNvSpPr txBox="1"/>
          <p:nvPr/>
        </p:nvSpPr>
        <p:spPr>
          <a:xfrm>
            <a:off x="4340718" y="5634536"/>
            <a:ext cx="2656707" cy="369332"/>
          </a:xfrm>
          <a:prstGeom prst="rect">
            <a:avLst/>
          </a:prstGeom>
          <a:noFill/>
        </p:spPr>
        <p:txBody>
          <a:bodyPr wrap="square" rtlCol="0">
            <a:spAutoFit/>
          </a:bodyPr>
          <a:lstStyle/>
          <a:p>
            <a:r>
              <a:rPr lang="de-DE" sz="1800" dirty="0" err="1" smtClean="0"/>
              <a:t>Requirements</a:t>
            </a:r>
            <a:r>
              <a:rPr lang="de-DE" sz="1800" dirty="0" smtClean="0"/>
              <a:t>: 4%</a:t>
            </a:r>
          </a:p>
        </p:txBody>
      </p:sp>
      <p:sp>
        <p:nvSpPr>
          <p:cNvPr id="5" name="Textfeld 4"/>
          <p:cNvSpPr txBox="1"/>
          <p:nvPr/>
        </p:nvSpPr>
        <p:spPr>
          <a:xfrm>
            <a:off x="1079612" y="2438759"/>
            <a:ext cx="4176464" cy="369332"/>
          </a:xfrm>
          <a:prstGeom prst="rect">
            <a:avLst/>
          </a:prstGeom>
          <a:noFill/>
        </p:spPr>
        <p:txBody>
          <a:bodyPr wrap="square" rtlCol="0">
            <a:spAutoFit/>
          </a:bodyPr>
          <a:lstStyle/>
          <a:p>
            <a:r>
              <a:rPr lang="de-DE" sz="1800" dirty="0" err="1" smtClean="0"/>
              <a:t>Applications</a:t>
            </a:r>
            <a:r>
              <a:rPr lang="de-DE" sz="1800" dirty="0" smtClean="0"/>
              <a:t>, Studies, Tools: 21%</a:t>
            </a:r>
          </a:p>
        </p:txBody>
      </p:sp>
      <p:sp>
        <p:nvSpPr>
          <p:cNvPr id="7" name="Textfeld 6"/>
          <p:cNvSpPr txBox="1"/>
          <p:nvPr/>
        </p:nvSpPr>
        <p:spPr>
          <a:xfrm>
            <a:off x="3167844" y="4797152"/>
            <a:ext cx="2753480" cy="369332"/>
          </a:xfrm>
          <a:prstGeom prst="rect">
            <a:avLst/>
          </a:prstGeom>
          <a:noFill/>
        </p:spPr>
        <p:txBody>
          <a:bodyPr wrap="square" rtlCol="0">
            <a:spAutoFit/>
          </a:bodyPr>
          <a:lstStyle/>
          <a:p>
            <a:r>
              <a:rPr lang="de-DE" sz="1800" dirty="0" smtClean="0"/>
              <a:t>Maintenance: 8%</a:t>
            </a:r>
          </a:p>
        </p:txBody>
      </p:sp>
      <p:sp>
        <p:nvSpPr>
          <p:cNvPr id="8" name="Textfeld 7"/>
          <p:cNvSpPr txBox="1"/>
          <p:nvPr/>
        </p:nvSpPr>
        <p:spPr>
          <a:xfrm>
            <a:off x="2212738" y="3717032"/>
            <a:ext cx="2166918" cy="369332"/>
          </a:xfrm>
          <a:prstGeom prst="rect">
            <a:avLst/>
          </a:prstGeom>
          <a:noFill/>
        </p:spPr>
        <p:txBody>
          <a:bodyPr wrap="square" rtlCol="0">
            <a:spAutoFit/>
          </a:bodyPr>
          <a:lstStyle/>
          <a:p>
            <a:r>
              <a:rPr lang="de-DE" sz="1800" dirty="0" smtClean="0"/>
              <a:t>Design: 8%</a:t>
            </a:r>
          </a:p>
        </p:txBody>
      </p:sp>
      <p:sp>
        <p:nvSpPr>
          <p:cNvPr id="9" name="Textfeld 8"/>
          <p:cNvSpPr txBox="1"/>
          <p:nvPr/>
        </p:nvSpPr>
        <p:spPr>
          <a:xfrm>
            <a:off x="2732457" y="4293096"/>
            <a:ext cx="2166918" cy="369332"/>
          </a:xfrm>
          <a:prstGeom prst="rect">
            <a:avLst/>
          </a:prstGeom>
          <a:noFill/>
        </p:spPr>
        <p:txBody>
          <a:bodyPr wrap="square" rtlCol="0">
            <a:spAutoFit/>
          </a:bodyPr>
          <a:lstStyle/>
          <a:p>
            <a:r>
              <a:rPr lang="de-DE" sz="1800" dirty="0" err="1" smtClean="0"/>
              <a:t>Coding</a:t>
            </a:r>
            <a:r>
              <a:rPr lang="de-DE" sz="1800" dirty="0" smtClean="0"/>
              <a:t>: 8%</a:t>
            </a:r>
          </a:p>
        </p:txBody>
      </p:sp>
      <p:sp>
        <p:nvSpPr>
          <p:cNvPr id="10" name="Textfeld 9"/>
          <p:cNvSpPr txBox="1"/>
          <p:nvPr/>
        </p:nvSpPr>
        <p:spPr>
          <a:xfrm>
            <a:off x="755576" y="1874769"/>
            <a:ext cx="3624080" cy="369332"/>
          </a:xfrm>
          <a:prstGeom prst="rect">
            <a:avLst/>
          </a:prstGeom>
          <a:noFill/>
        </p:spPr>
        <p:txBody>
          <a:bodyPr wrap="square" rtlCol="0">
            <a:spAutoFit/>
          </a:bodyPr>
          <a:lstStyle/>
          <a:p>
            <a:r>
              <a:rPr lang="de-DE" sz="1800" dirty="0" err="1" smtClean="0"/>
              <a:t>Testing</a:t>
            </a:r>
            <a:r>
              <a:rPr lang="de-DE" sz="1800" dirty="0" smtClean="0"/>
              <a:t> </a:t>
            </a:r>
            <a:r>
              <a:rPr lang="de-DE" sz="1800" dirty="0" err="1" smtClean="0"/>
              <a:t>and</a:t>
            </a:r>
            <a:r>
              <a:rPr lang="de-DE" sz="1800" dirty="0" smtClean="0"/>
              <a:t> Debugging: 21 %</a:t>
            </a:r>
          </a:p>
        </p:txBody>
      </p:sp>
      <p:sp>
        <p:nvSpPr>
          <p:cNvPr id="11" name="Textfeld 10"/>
          <p:cNvSpPr txBox="1"/>
          <p:nvPr/>
        </p:nvSpPr>
        <p:spPr>
          <a:xfrm>
            <a:off x="3815916" y="5265204"/>
            <a:ext cx="2016224" cy="369332"/>
          </a:xfrm>
          <a:prstGeom prst="rect">
            <a:avLst/>
          </a:prstGeom>
          <a:noFill/>
        </p:spPr>
        <p:txBody>
          <a:bodyPr wrap="square" rtlCol="0">
            <a:spAutoFit/>
          </a:bodyPr>
          <a:lstStyle/>
          <a:p>
            <a:r>
              <a:rPr lang="de-DE" sz="1800" dirty="0" err="1" smtClean="0"/>
              <a:t>Theory</a:t>
            </a:r>
            <a:r>
              <a:rPr lang="de-DE" sz="1800" dirty="0" smtClean="0"/>
              <a:t> 8%</a:t>
            </a:r>
          </a:p>
        </p:txBody>
      </p:sp>
      <p:sp>
        <p:nvSpPr>
          <p:cNvPr id="12" name="Textfeld 11"/>
          <p:cNvSpPr txBox="1"/>
          <p:nvPr/>
        </p:nvSpPr>
        <p:spPr>
          <a:xfrm>
            <a:off x="4824028" y="6077863"/>
            <a:ext cx="3457400" cy="369332"/>
          </a:xfrm>
          <a:prstGeom prst="rect">
            <a:avLst/>
          </a:prstGeom>
          <a:noFill/>
        </p:spPr>
        <p:txBody>
          <a:bodyPr wrap="square" rtlCol="0">
            <a:spAutoFit/>
          </a:bodyPr>
          <a:lstStyle/>
          <a:p>
            <a:r>
              <a:rPr lang="de-DE" sz="1800" dirty="0" smtClean="0"/>
              <a:t>Project Management:  4%</a:t>
            </a:r>
          </a:p>
        </p:txBody>
      </p:sp>
      <p:sp>
        <p:nvSpPr>
          <p:cNvPr id="13" name="Textfeld 12"/>
          <p:cNvSpPr txBox="1"/>
          <p:nvPr/>
        </p:nvSpPr>
        <p:spPr>
          <a:xfrm>
            <a:off x="1488173" y="3104319"/>
            <a:ext cx="3359342" cy="369332"/>
          </a:xfrm>
          <a:prstGeom prst="rect">
            <a:avLst/>
          </a:prstGeom>
          <a:noFill/>
        </p:spPr>
        <p:txBody>
          <a:bodyPr wrap="square" rtlCol="0">
            <a:spAutoFit/>
          </a:bodyPr>
          <a:lstStyle/>
          <a:p>
            <a:r>
              <a:rPr lang="de-DE" sz="1800" dirty="0" smtClean="0"/>
              <a:t>Quality </a:t>
            </a:r>
            <a:r>
              <a:rPr lang="de-DE" sz="1800" dirty="0" err="1" smtClean="0"/>
              <a:t>of</a:t>
            </a:r>
            <a:r>
              <a:rPr lang="de-DE" sz="1800" dirty="0" smtClean="0"/>
              <a:t> Software: 17 %</a:t>
            </a:r>
          </a:p>
        </p:txBody>
      </p:sp>
      <p:sp>
        <p:nvSpPr>
          <p:cNvPr id="15" name="Textfeld 14"/>
          <p:cNvSpPr txBox="1"/>
          <p:nvPr/>
        </p:nvSpPr>
        <p:spPr>
          <a:xfrm>
            <a:off x="6048164" y="2055039"/>
            <a:ext cx="2989348" cy="1231106"/>
          </a:xfrm>
          <a:prstGeom prst="rect">
            <a:avLst/>
          </a:prstGeom>
          <a:noFill/>
        </p:spPr>
        <p:txBody>
          <a:bodyPr wrap="square" rtlCol="0">
            <a:spAutoFit/>
          </a:bodyPr>
          <a:lstStyle/>
          <a:p>
            <a:r>
              <a:rPr lang="de-DE" sz="1400" dirty="0" err="1" smtClean="0"/>
              <a:t>Applications</a:t>
            </a:r>
            <a:r>
              <a:rPr lang="de-DE" sz="1400" dirty="0" smtClean="0"/>
              <a:t>, Studies, Tools</a:t>
            </a:r>
          </a:p>
          <a:p>
            <a:r>
              <a:rPr lang="de-DE" sz="1200" b="0" dirty="0" smtClean="0"/>
              <a:t>7. </a:t>
            </a:r>
            <a:r>
              <a:rPr lang="de-DE" sz="1200" b="0" dirty="0" err="1" smtClean="0"/>
              <a:t>Applications</a:t>
            </a:r>
            <a:endParaRPr lang="de-DE" sz="1200" b="0" dirty="0" smtClean="0"/>
          </a:p>
          <a:p>
            <a:r>
              <a:rPr lang="de-DE" sz="1200" b="0" dirty="0" smtClean="0"/>
              <a:t>10. Big Data</a:t>
            </a:r>
          </a:p>
          <a:p>
            <a:r>
              <a:rPr lang="de-DE" sz="1200" b="0" dirty="0" smtClean="0"/>
              <a:t>11. Search-</a:t>
            </a:r>
            <a:r>
              <a:rPr lang="de-DE" sz="1200" b="0" dirty="0" err="1" smtClean="0"/>
              <a:t>Based</a:t>
            </a:r>
            <a:r>
              <a:rPr lang="de-DE" sz="1200" b="0" dirty="0" smtClean="0"/>
              <a:t> SE</a:t>
            </a:r>
          </a:p>
          <a:p>
            <a:r>
              <a:rPr lang="de-DE" sz="1200" b="0" dirty="0" smtClean="0"/>
              <a:t>22. </a:t>
            </a:r>
            <a:r>
              <a:rPr lang="de-DE" sz="1200" b="0" dirty="0" err="1" smtClean="0"/>
              <a:t>Empirical</a:t>
            </a:r>
            <a:r>
              <a:rPr lang="de-DE" sz="1200" b="0" dirty="0" smtClean="0"/>
              <a:t> Studies</a:t>
            </a:r>
          </a:p>
          <a:p>
            <a:r>
              <a:rPr lang="de-DE" sz="1200" b="0" dirty="0" smtClean="0"/>
              <a:t>24. Tools</a:t>
            </a:r>
            <a:endParaRPr lang="de-DE" sz="1200" b="0" dirty="0"/>
          </a:p>
        </p:txBody>
      </p:sp>
      <p:sp>
        <p:nvSpPr>
          <p:cNvPr id="14" name="Textfeld 13"/>
          <p:cNvSpPr txBox="1"/>
          <p:nvPr/>
        </p:nvSpPr>
        <p:spPr>
          <a:xfrm>
            <a:off x="6048164" y="3286145"/>
            <a:ext cx="2016224" cy="1231106"/>
          </a:xfrm>
          <a:prstGeom prst="rect">
            <a:avLst/>
          </a:prstGeom>
          <a:noFill/>
        </p:spPr>
        <p:txBody>
          <a:bodyPr wrap="square" rtlCol="0">
            <a:spAutoFit/>
          </a:bodyPr>
          <a:lstStyle/>
          <a:p>
            <a:endParaRPr lang="de-DE" sz="1200" b="0" dirty="0" smtClean="0"/>
          </a:p>
          <a:p>
            <a:r>
              <a:rPr lang="de-DE" sz="1400" dirty="0" smtClean="0"/>
              <a:t>Quality </a:t>
            </a:r>
            <a:r>
              <a:rPr lang="de-DE" sz="1400" dirty="0" err="1" smtClean="0"/>
              <a:t>of</a:t>
            </a:r>
            <a:r>
              <a:rPr lang="de-DE" sz="1400" dirty="0" smtClean="0"/>
              <a:t> Software</a:t>
            </a:r>
          </a:p>
          <a:p>
            <a:r>
              <a:rPr lang="de-DE" sz="1200" b="0" dirty="0"/>
              <a:t>14. Performance</a:t>
            </a:r>
          </a:p>
          <a:p>
            <a:r>
              <a:rPr lang="de-DE" sz="1200" b="0" dirty="0"/>
              <a:t>18. </a:t>
            </a:r>
            <a:r>
              <a:rPr lang="de-DE" sz="1200" b="0" dirty="0" err="1" smtClean="0"/>
              <a:t>Reliability</a:t>
            </a:r>
            <a:endParaRPr lang="de-DE" sz="1200" b="0" dirty="0" smtClean="0"/>
          </a:p>
          <a:p>
            <a:r>
              <a:rPr lang="de-DE" sz="1200" b="0" dirty="0" smtClean="0"/>
              <a:t>19</a:t>
            </a:r>
            <a:r>
              <a:rPr lang="de-DE" sz="1200" b="0" dirty="0"/>
              <a:t>. Analysis </a:t>
            </a:r>
            <a:r>
              <a:rPr lang="de-DE" sz="1200" b="0" dirty="0" smtClean="0"/>
              <a:t>Studies</a:t>
            </a:r>
            <a:endParaRPr lang="de-DE" sz="1200" b="0" dirty="0"/>
          </a:p>
          <a:p>
            <a:r>
              <a:rPr lang="de-DE" sz="1200" b="0" dirty="0"/>
              <a:t>21. Security </a:t>
            </a:r>
            <a:r>
              <a:rPr lang="de-DE" sz="1200" b="0" dirty="0" err="1"/>
              <a:t>and</a:t>
            </a:r>
            <a:r>
              <a:rPr lang="de-DE" sz="1200" b="0" dirty="0"/>
              <a:t> </a:t>
            </a:r>
            <a:r>
              <a:rPr lang="de-DE" sz="1200" b="0" dirty="0" smtClean="0"/>
              <a:t>Privacy</a:t>
            </a:r>
            <a:endParaRPr lang="de-DE" sz="1200" b="0" dirty="0"/>
          </a:p>
        </p:txBody>
      </p:sp>
      <p:cxnSp>
        <p:nvCxnSpPr>
          <p:cNvPr id="16" name="Gerade Verbindung mit Pfeil 15"/>
          <p:cNvCxnSpPr/>
          <p:nvPr/>
        </p:nvCxnSpPr>
        <p:spPr bwMode="auto">
          <a:xfrm flipV="1">
            <a:off x="5148064" y="2244101"/>
            <a:ext cx="900100" cy="284799"/>
          </a:xfrm>
          <a:prstGeom prst="straightConnector1">
            <a:avLst/>
          </a:prstGeom>
          <a:solidFill>
            <a:schemeClr val="accent1"/>
          </a:solidFill>
          <a:ln w="28575" cap="flat" cmpd="sng" algn="ctr">
            <a:solidFill>
              <a:schemeClr val="tx2">
                <a:lumMod val="60000"/>
                <a:lumOff val="40000"/>
              </a:schemeClr>
            </a:solidFill>
            <a:prstDash val="solid"/>
            <a:miter lim="800000"/>
            <a:headEnd type="none" w="med" len="med"/>
            <a:tailEnd type="arrow"/>
          </a:ln>
          <a:effectLst/>
        </p:spPr>
      </p:cxnSp>
      <p:cxnSp>
        <p:nvCxnSpPr>
          <p:cNvPr id="18" name="Gerade Verbindung mit Pfeil 17"/>
          <p:cNvCxnSpPr/>
          <p:nvPr/>
        </p:nvCxnSpPr>
        <p:spPr bwMode="auto">
          <a:xfrm>
            <a:off x="4824028" y="3212976"/>
            <a:ext cx="1224136" cy="396044"/>
          </a:xfrm>
          <a:prstGeom prst="straightConnector1">
            <a:avLst/>
          </a:prstGeom>
          <a:solidFill>
            <a:schemeClr val="accent1"/>
          </a:solidFill>
          <a:ln w="28575" cap="flat" cmpd="sng" algn="ctr">
            <a:solidFill>
              <a:schemeClr val="tx2">
                <a:lumMod val="60000"/>
                <a:lumOff val="40000"/>
              </a:schemeClr>
            </a:solidFill>
            <a:prstDash val="solid"/>
            <a:miter lim="800000"/>
            <a:headEnd type="none" w="med" len="med"/>
            <a:tailEnd type="arrow"/>
          </a:ln>
          <a:effectLst/>
        </p:spPr>
      </p:cxnSp>
      <p:sp>
        <p:nvSpPr>
          <p:cNvPr id="6" name="Textfeld 5"/>
          <p:cNvSpPr txBox="1"/>
          <p:nvPr/>
        </p:nvSpPr>
        <p:spPr>
          <a:xfrm>
            <a:off x="586478" y="6262529"/>
            <a:ext cx="2573590" cy="369332"/>
          </a:xfrm>
          <a:prstGeom prst="rect">
            <a:avLst/>
          </a:prstGeom>
          <a:noFill/>
        </p:spPr>
        <p:txBody>
          <a:bodyPr wrap="none" rtlCol="0">
            <a:spAutoFit/>
          </a:bodyPr>
          <a:lstStyle/>
          <a:p>
            <a:r>
              <a:rPr lang="de-DE" sz="1800" b="0" dirty="0" smtClean="0"/>
              <a:t>(personal </a:t>
            </a:r>
            <a:r>
              <a:rPr lang="de-DE" sz="1800" b="0" dirty="0" err="1" smtClean="0"/>
              <a:t>classification</a:t>
            </a:r>
            <a:r>
              <a:rPr lang="de-DE" sz="1800" b="0" dirty="0" smtClean="0"/>
              <a:t>)</a:t>
            </a:r>
            <a:endParaRPr lang="de-DE" sz="1800" b="0" dirty="0"/>
          </a:p>
        </p:txBody>
      </p:sp>
    </p:spTree>
    <p:extLst>
      <p:ext uri="{BB962C8B-B14F-4D97-AF65-F5344CB8AC3E}">
        <p14:creationId xmlns:p14="http://schemas.microsoft.com/office/powerpoint/2010/main" val="4290093318"/>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smtClean="0"/>
              <a:t>Focus </a:t>
            </a:r>
            <a:r>
              <a:rPr lang="de-DE" dirty="0" err="1" smtClean="0"/>
              <a:t>of</a:t>
            </a:r>
            <a:r>
              <a:rPr lang="de-DE" dirty="0" smtClean="0"/>
              <a:t> </a:t>
            </a:r>
            <a:r>
              <a:rPr lang="de-DE" dirty="0" err="1" smtClean="0"/>
              <a:t>topics</a:t>
            </a:r>
            <a:r>
              <a:rPr lang="de-DE" dirty="0" smtClean="0"/>
              <a:t> (Research)</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15</a:t>
            </a:fld>
            <a:endParaRPr lang="de-DE"/>
          </a:p>
        </p:txBody>
      </p:sp>
      <p:sp>
        <p:nvSpPr>
          <p:cNvPr id="4" name="Textfeld 3"/>
          <p:cNvSpPr txBox="1"/>
          <p:nvPr/>
        </p:nvSpPr>
        <p:spPr>
          <a:xfrm>
            <a:off x="947921" y="1614995"/>
            <a:ext cx="2016224" cy="677108"/>
          </a:xfrm>
          <a:prstGeom prst="rect">
            <a:avLst/>
          </a:prstGeom>
          <a:noFill/>
        </p:spPr>
        <p:txBody>
          <a:bodyPr wrap="square" rtlCol="0">
            <a:spAutoFit/>
          </a:bodyPr>
          <a:lstStyle/>
          <a:p>
            <a:r>
              <a:rPr lang="de-DE" sz="1400" dirty="0" err="1" smtClean="0"/>
              <a:t>Requirements</a:t>
            </a:r>
            <a:endParaRPr lang="de-DE" sz="1400" dirty="0" smtClean="0"/>
          </a:p>
          <a:p>
            <a:r>
              <a:rPr lang="de-DE" sz="1200" b="0" dirty="0"/>
              <a:t>17. </a:t>
            </a:r>
            <a:r>
              <a:rPr lang="de-DE" sz="1200" b="0" dirty="0" err="1"/>
              <a:t>Requirements</a:t>
            </a:r>
            <a:r>
              <a:rPr lang="de-DE" sz="1200" b="0" dirty="0"/>
              <a:t> </a:t>
            </a:r>
            <a:r>
              <a:rPr lang="de-DE" sz="1200" b="0" dirty="0" smtClean="0"/>
              <a:t>Engineering</a:t>
            </a:r>
            <a:endParaRPr lang="de-DE" sz="1200" b="0" dirty="0"/>
          </a:p>
        </p:txBody>
      </p:sp>
      <p:sp>
        <p:nvSpPr>
          <p:cNvPr id="5" name="Textfeld 4"/>
          <p:cNvSpPr txBox="1"/>
          <p:nvPr/>
        </p:nvSpPr>
        <p:spPr>
          <a:xfrm>
            <a:off x="5507088" y="4409444"/>
            <a:ext cx="2989348" cy="1231106"/>
          </a:xfrm>
          <a:prstGeom prst="rect">
            <a:avLst/>
          </a:prstGeom>
          <a:noFill/>
        </p:spPr>
        <p:txBody>
          <a:bodyPr wrap="square" rtlCol="0">
            <a:spAutoFit/>
          </a:bodyPr>
          <a:lstStyle/>
          <a:p>
            <a:r>
              <a:rPr lang="de-DE" sz="1400" dirty="0" err="1" smtClean="0"/>
              <a:t>Applications</a:t>
            </a:r>
            <a:r>
              <a:rPr lang="de-DE" sz="1400" dirty="0" smtClean="0"/>
              <a:t>, Studies, Tools</a:t>
            </a:r>
          </a:p>
          <a:p>
            <a:r>
              <a:rPr lang="de-DE" sz="1200" b="0" dirty="0" smtClean="0"/>
              <a:t>7. </a:t>
            </a:r>
            <a:r>
              <a:rPr lang="de-DE" sz="1200" b="0" dirty="0" err="1" smtClean="0"/>
              <a:t>Applications</a:t>
            </a:r>
            <a:endParaRPr lang="de-DE" sz="1200" b="0" dirty="0" smtClean="0"/>
          </a:p>
          <a:p>
            <a:r>
              <a:rPr lang="de-DE" sz="1200" b="0" dirty="0" smtClean="0"/>
              <a:t>10. Big Data</a:t>
            </a:r>
          </a:p>
          <a:p>
            <a:r>
              <a:rPr lang="de-DE" sz="1200" b="0" dirty="0" smtClean="0"/>
              <a:t>11. Search-</a:t>
            </a:r>
            <a:r>
              <a:rPr lang="de-DE" sz="1200" b="0" dirty="0" err="1" smtClean="0"/>
              <a:t>Based</a:t>
            </a:r>
            <a:r>
              <a:rPr lang="de-DE" sz="1200" b="0" dirty="0" smtClean="0"/>
              <a:t> SE</a:t>
            </a:r>
          </a:p>
          <a:p>
            <a:r>
              <a:rPr lang="de-DE" sz="1200" b="0" dirty="0" smtClean="0"/>
              <a:t>22. </a:t>
            </a:r>
            <a:r>
              <a:rPr lang="de-DE" sz="1200" b="0" dirty="0" err="1" smtClean="0"/>
              <a:t>Empirical</a:t>
            </a:r>
            <a:r>
              <a:rPr lang="de-DE" sz="1200" b="0" dirty="0" smtClean="0"/>
              <a:t> Studies</a:t>
            </a:r>
          </a:p>
          <a:p>
            <a:r>
              <a:rPr lang="de-DE" sz="1200" b="0" dirty="0" smtClean="0"/>
              <a:t>24. Tools</a:t>
            </a:r>
            <a:endParaRPr lang="de-DE" sz="1200" b="0" dirty="0"/>
          </a:p>
        </p:txBody>
      </p:sp>
      <p:sp>
        <p:nvSpPr>
          <p:cNvPr id="7" name="Textfeld 6"/>
          <p:cNvSpPr txBox="1"/>
          <p:nvPr/>
        </p:nvSpPr>
        <p:spPr>
          <a:xfrm>
            <a:off x="947921" y="5209663"/>
            <a:ext cx="1594000" cy="677108"/>
          </a:xfrm>
          <a:prstGeom prst="rect">
            <a:avLst/>
          </a:prstGeom>
          <a:noFill/>
        </p:spPr>
        <p:txBody>
          <a:bodyPr wrap="square" rtlCol="0">
            <a:spAutoFit/>
          </a:bodyPr>
          <a:lstStyle/>
          <a:p>
            <a:r>
              <a:rPr lang="de-DE" sz="1400" dirty="0" smtClean="0"/>
              <a:t>Maintenance</a:t>
            </a:r>
          </a:p>
          <a:p>
            <a:r>
              <a:rPr lang="de-DE" sz="1200" b="0" dirty="0" smtClean="0"/>
              <a:t>1</a:t>
            </a:r>
            <a:r>
              <a:rPr lang="de-DE" sz="1200" b="0" dirty="0"/>
              <a:t>. </a:t>
            </a:r>
            <a:r>
              <a:rPr lang="de-DE" sz="1200" b="0" dirty="0" err="1" smtClean="0"/>
              <a:t>Composition</a:t>
            </a:r>
            <a:endParaRPr lang="de-DE" sz="1200" b="0" dirty="0" smtClean="0"/>
          </a:p>
          <a:p>
            <a:r>
              <a:rPr lang="de-DE" sz="1200" b="0" dirty="0" smtClean="0"/>
              <a:t>23</a:t>
            </a:r>
            <a:r>
              <a:rPr lang="de-DE" sz="1200" b="0" dirty="0"/>
              <a:t>. </a:t>
            </a:r>
            <a:r>
              <a:rPr lang="de-DE" sz="1200" b="0" dirty="0" err="1"/>
              <a:t>Program</a:t>
            </a:r>
            <a:r>
              <a:rPr lang="de-DE" sz="1200" b="0" dirty="0"/>
              <a:t> </a:t>
            </a:r>
            <a:r>
              <a:rPr lang="de-DE" sz="1200" b="0" dirty="0" err="1" smtClean="0"/>
              <a:t>Repair</a:t>
            </a:r>
            <a:endParaRPr lang="de-DE" sz="1200" b="0" dirty="0"/>
          </a:p>
        </p:txBody>
      </p:sp>
      <p:sp>
        <p:nvSpPr>
          <p:cNvPr id="8" name="Textfeld 7"/>
          <p:cNvSpPr txBox="1"/>
          <p:nvPr/>
        </p:nvSpPr>
        <p:spPr>
          <a:xfrm>
            <a:off x="947921" y="2371079"/>
            <a:ext cx="2016224" cy="861774"/>
          </a:xfrm>
          <a:prstGeom prst="rect">
            <a:avLst/>
          </a:prstGeom>
          <a:noFill/>
        </p:spPr>
        <p:txBody>
          <a:bodyPr wrap="square" rtlCol="0">
            <a:spAutoFit/>
          </a:bodyPr>
          <a:lstStyle/>
          <a:p>
            <a:r>
              <a:rPr lang="de-DE" sz="1400" dirty="0" smtClean="0"/>
              <a:t>Design</a:t>
            </a:r>
          </a:p>
          <a:p>
            <a:r>
              <a:rPr lang="de-DE" sz="1200" b="0" dirty="0" smtClean="0"/>
              <a:t>4</a:t>
            </a:r>
            <a:r>
              <a:rPr lang="de-DE" sz="1200" b="0" dirty="0"/>
              <a:t>. </a:t>
            </a:r>
            <a:r>
              <a:rPr lang="de-DE" sz="1200" b="0" dirty="0" smtClean="0"/>
              <a:t>Adaptation</a:t>
            </a:r>
          </a:p>
          <a:p>
            <a:r>
              <a:rPr lang="de-DE" sz="1200" b="0" dirty="0" smtClean="0"/>
              <a:t>16</a:t>
            </a:r>
            <a:r>
              <a:rPr lang="de-DE" sz="1200" b="0" dirty="0"/>
              <a:t>. </a:t>
            </a:r>
            <a:r>
              <a:rPr lang="de-DE" sz="1200" b="0" dirty="0" err="1"/>
              <a:t>Product</a:t>
            </a:r>
            <a:r>
              <a:rPr lang="de-DE" sz="1200" b="0" dirty="0"/>
              <a:t> Lines</a:t>
            </a:r>
          </a:p>
          <a:p>
            <a:endParaRPr lang="de-DE" sz="1200" b="0" dirty="0" smtClean="0"/>
          </a:p>
        </p:txBody>
      </p:sp>
      <p:sp>
        <p:nvSpPr>
          <p:cNvPr id="9" name="Textfeld 8"/>
          <p:cNvSpPr txBox="1"/>
          <p:nvPr/>
        </p:nvSpPr>
        <p:spPr>
          <a:xfrm>
            <a:off x="947921" y="3089547"/>
            <a:ext cx="2016224" cy="677108"/>
          </a:xfrm>
          <a:prstGeom prst="rect">
            <a:avLst/>
          </a:prstGeom>
          <a:noFill/>
        </p:spPr>
        <p:txBody>
          <a:bodyPr wrap="square" rtlCol="0">
            <a:spAutoFit/>
          </a:bodyPr>
          <a:lstStyle/>
          <a:p>
            <a:r>
              <a:rPr lang="de-DE" sz="1400" dirty="0" err="1" smtClean="0"/>
              <a:t>Coding</a:t>
            </a:r>
            <a:endParaRPr lang="de-DE" sz="1400" dirty="0" smtClean="0"/>
          </a:p>
          <a:p>
            <a:r>
              <a:rPr lang="de-DE" sz="1200" b="0" dirty="0" smtClean="0"/>
              <a:t>9</a:t>
            </a:r>
            <a:r>
              <a:rPr lang="de-DE" sz="1200" b="0" dirty="0"/>
              <a:t>. Code Analysis</a:t>
            </a:r>
          </a:p>
          <a:p>
            <a:r>
              <a:rPr lang="de-DE" sz="1200" b="0" dirty="0"/>
              <a:t>20. </a:t>
            </a:r>
            <a:r>
              <a:rPr lang="de-DE" sz="1200" b="0" dirty="0" err="1"/>
              <a:t>Programming</a:t>
            </a:r>
            <a:r>
              <a:rPr lang="de-DE" sz="1200" b="0" dirty="0"/>
              <a:t> </a:t>
            </a:r>
            <a:r>
              <a:rPr lang="de-DE" sz="1200" b="0" dirty="0" smtClean="0"/>
              <a:t>Support</a:t>
            </a:r>
            <a:endParaRPr lang="de-DE" sz="1200" b="0" dirty="0"/>
          </a:p>
        </p:txBody>
      </p:sp>
      <p:sp>
        <p:nvSpPr>
          <p:cNvPr id="10" name="Textfeld 9"/>
          <p:cNvSpPr txBox="1"/>
          <p:nvPr/>
        </p:nvSpPr>
        <p:spPr>
          <a:xfrm>
            <a:off x="947921" y="3787300"/>
            <a:ext cx="2952328" cy="1261884"/>
          </a:xfrm>
          <a:prstGeom prst="rect">
            <a:avLst/>
          </a:prstGeom>
          <a:noFill/>
        </p:spPr>
        <p:txBody>
          <a:bodyPr wrap="square" rtlCol="0">
            <a:spAutoFit/>
          </a:bodyPr>
          <a:lstStyle/>
          <a:p>
            <a:r>
              <a:rPr lang="de-DE" sz="1600" dirty="0" err="1" smtClean="0"/>
              <a:t>Testing</a:t>
            </a:r>
            <a:r>
              <a:rPr lang="de-DE" sz="1600" dirty="0" smtClean="0"/>
              <a:t> </a:t>
            </a:r>
            <a:r>
              <a:rPr lang="de-DE" sz="1600" dirty="0" err="1" smtClean="0"/>
              <a:t>and</a:t>
            </a:r>
            <a:r>
              <a:rPr lang="de-DE" sz="1600" dirty="0" smtClean="0"/>
              <a:t> Debugging</a:t>
            </a:r>
          </a:p>
          <a:p>
            <a:r>
              <a:rPr lang="de-DE" sz="1200" b="0" dirty="0" smtClean="0"/>
              <a:t>2</a:t>
            </a:r>
            <a:r>
              <a:rPr lang="de-DE" sz="1200" b="0" dirty="0"/>
              <a:t>. </a:t>
            </a:r>
            <a:r>
              <a:rPr lang="de-DE" sz="1200" b="0" dirty="0" err="1" smtClean="0"/>
              <a:t>Testing</a:t>
            </a:r>
            <a:endParaRPr lang="de-DE" sz="1200" b="0" dirty="0" smtClean="0"/>
          </a:p>
          <a:p>
            <a:r>
              <a:rPr lang="de-DE" sz="1200" b="0" dirty="0" smtClean="0"/>
              <a:t>5</a:t>
            </a:r>
            <a:r>
              <a:rPr lang="de-DE" sz="1200" b="0" dirty="0"/>
              <a:t>. Test-Case </a:t>
            </a:r>
            <a:r>
              <a:rPr lang="de-DE" sz="1200" b="0" dirty="0" smtClean="0"/>
              <a:t>Generation</a:t>
            </a:r>
            <a:endParaRPr lang="de-DE" sz="1200" b="0" dirty="0"/>
          </a:p>
          <a:p>
            <a:r>
              <a:rPr lang="de-DE" sz="1200" b="0" dirty="0"/>
              <a:t>8. Test-Case </a:t>
            </a:r>
            <a:r>
              <a:rPr lang="de-DE" sz="1200" b="0" dirty="0" err="1"/>
              <a:t>Selection</a:t>
            </a:r>
            <a:endParaRPr lang="de-DE" sz="1200" b="0" dirty="0"/>
          </a:p>
          <a:p>
            <a:r>
              <a:rPr lang="de-DE" sz="1200" b="0" dirty="0"/>
              <a:t>12. Debugging</a:t>
            </a:r>
          </a:p>
          <a:p>
            <a:r>
              <a:rPr lang="de-DE" sz="1200" b="0" dirty="0"/>
              <a:t>15. Bug </a:t>
            </a:r>
            <a:r>
              <a:rPr lang="de-DE" sz="1200" b="0" dirty="0" err="1" smtClean="0"/>
              <a:t>Prediction</a:t>
            </a:r>
            <a:endParaRPr lang="de-DE" sz="1200" b="0" dirty="0"/>
          </a:p>
        </p:txBody>
      </p:sp>
      <p:sp>
        <p:nvSpPr>
          <p:cNvPr id="11" name="Textfeld 10"/>
          <p:cNvSpPr txBox="1"/>
          <p:nvPr/>
        </p:nvSpPr>
        <p:spPr>
          <a:xfrm>
            <a:off x="2733229" y="1614995"/>
            <a:ext cx="2016224" cy="677108"/>
          </a:xfrm>
          <a:prstGeom prst="rect">
            <a:avLst/>
          </a:prstGeom>
          <a:noFill/>
        </p:spPr>
        <p:txBody>
          <a:bodyPr wrap="square" rtlCol="0">
            <a:spAutoFit/>
          </a:bodyPr>
          <a:lstStyle/>
          <a:p>
            <a:r>
              <a:rPr lang="de-DE" sz="1400" dirty="0" err="1" smtClean="0"/>
              <a:t>Theory</a:t>
            </a:r>
            <a:endParaRPr lang="de-DE" sz="1400" dirty="0" smtClean="0"/>
          </a:p>
          <a:p>
            <a:r>
              <a:rPr lang="de-DE" sz="1200" b="0" dirty="0"/>
              <a:t>3. Formal </a:t>
            </a:r>
            <a:r>
              <a:rPr lang="de-DE" sz="1200" b="0" dirty="0" smtClean="0"/>
              <a:t>Analysis</a:t>
            </a:r>
          </a:p>
          <a:p>
            <a:r>
              <a:rPr lang="de-DE" sz="1200" b="0" dirty="0" smtClean="0"/>
              <a:t>6</a:t>
            </a:r>
            <a:r>
              <a:rPr lang="de-DE" sz="1200" b="0" dirty="0"/>
              <a:t>. Formal </a:t>
            </a:r>
            <a:r>
              <a:rPr lang="de-DE" sz="1200" b="0" dirty="0" err="1" smtClean="0"/>
              <a:t>Specification</a:t>
            </a:r>
            <a:endParaRPr lang="de-DE" sz="1200" b="0" dirty="0"/>
          </a:p>
        </p:txBody>
      </p:sp>
      <p:sp>
        <p:nvSpPr>
          <p:cNvPr id="12" name="Textfeld 11"/>
          <p:cNvSpPr txBox="1"/>
          <p:nvPr/>
        </p:nvSpPr>
        <p:spPr>
          <a:xfrm>
            <a:off x="5507088" y="1614995"/>
            <a:ext cx="2453184" cy="677108"/>
          </a:xfrm>
          <a:prstGeom prst="rect">
            <a:avLst/>
          </a:prstGeom>
          <a:noFill/>
        </p:spPr>
        <p:txBody>
          <a:bodyPr wrap="square" rtlCol="0">
            <a:spAutoFit/>
          </a:bodyPr>
          <a:lstStyle/>
          <a:p>
            <a:r>
              <a:rPr lang="de-DE" sz="1400" dirty="0" smtClean="0"/>
              <a:t>Project Management</a:t>
            </a:r>
          </a:p>
          <a:p>
            <a:r>
              <a:rPr lang="de-DE" sz="1200" b="0" dirty="0"/>
              <a:t>13. </a:t>
            </a:r>
            <a:r>
              <a:rPr lang="de-DE" sz="1200" b="0" dirty="0" err="1"/>
              <a:t>Process</a:t>
            </a:r>
            <a:endParaRPr lang="de-DE" sz="1200" b="0" dirty="0"/>
          </a:p>
          <a:p>
            <a:endParaRPr lang="de-DE" sz="1200" b="0" dirty="0"/>
          </a:p>
        </p:txBody>
      </p:sp>
      <p:sp>
        <p:nvSpPr>
          <p:cNvPr id="13" name="Textfeld 12"/>
          <p:cNvSpPr txBox="1"/>
          <p:nvPr/>
        </p:nvSpPr>
        <p:spPr>
          <a:xfrm>
            <a:off x="5462147" y="2386110"/>
            <a:ext cx="2016224" cy="1231106"/>
          </a:xfrm>
          <a:prstGeom prst="rect">
            <a:avLst/>
          </a:prstGeom>
          <a:noFill/>
        </p:spPr>
        <p:txBody>
          <a:bodyPr wrap="square" rtlCol="0">
            <a:spAutoFit/>
          </a:bodyPr>
          <a:lstStyle/>
          <a:p>
            <a:endParaRPr lang="de-DE" sz="1200" b="0" dirty="0" smtClean="0"/>
          </a:p>
          <a:p>
            <a:r>
              <a:rPr lang="de-DE" sz="1400" dirty="0" smtClean="0"/>
              <a:t>Quality </a:t>
            </a:r>
            <a:r>
              <a:rPr lang="de-DE" sz="1400" dirty="0" err="1" smtClean="0"/>
              <a:t>of</a:t>
            </a:r>
            <a:r>
              <a:rPr lang="de-DE" sz="1400" dirty="0" smtClean="0"/>
              <a:t> Software</a:t>
            </a:r>
          </a:p>
          <a:p>
            <a:r>
              <a:rPr lang="de-DE" sz="1200" b="0" dirty="0"/>
              <a:t>14. Performance</a:t>
            </a:r>
          </a:p>
          <a:p>
            <a:r>
              <a:rPr lang="de-DE" sz="1200" b="0" dirty="0"/>
              <a:t>18. </a:t>
            </a:r>
            <a:r>
              <a:rPr lang="de-DE" sz="1200" b="0" dirty="0" err="1" smtClean="0"/>
              <a:t>Reliability</a:t>
            </a:r>
            <a:endParaRPr lang="de-DE" sz="1200" b="0" dirty="0" smtClean="0"/>
          </a:p>
          <a:p>
            <a:r>
              <a:rPr lang="de-DE" sz="1200" b="0" dirty="0" smtClean="0"/>
              <a:t>19</a:t>
            </a:r>
            <a:r>
              <a:rPr lang="de-DE" sz="1200" b="0" dirty="0"/>
              <a:t>. Analysis </a:t>
            </a:r>
            <a:r>
              <a:rPr lang="de-DE" sz="1200" b="0" dirty="0" smtClean="0"/>
              <a:t>Studies</a:t>
            </a:r>
            <a:endParaRPr lang="de-DE" sz="1200" b="0" dirty="0"/>
          </a:p>
          <a:p>
            <a:r>
              <a:rPr lang="de-DE" sz="1200" b="0" dirty="0"/>
              <a:t>21. Security </a:t>
            </a:r>
            <a:r>
              <a:rPr lang="de-DE" sz="1200" b="0" dirty="0" err="1"/>
              <a:t>and</a:t>
            </a:r>
            <a:r>
              <a:rPr lang="de-DE" sz="1200" b="0" dirty="0"/>
              <a:t> </a:t>
            </a:r>
            <a:r>
              <a:rPr lang="de-DE" sz="1200" b="0" dirty="0" smtClean="0"/>
              <a:t>Privacy</a:t>
            </a:r>
            <a:endParaRPr lang="de-DE" sz="1200" b="0" dirty="0"/>
          </a:p>
        </p:txBody>
      </p:sp>
      <p:sp>
        <p:nvSpPr>
          <p:cNvPr id="14" name="Textfeld 13"/>
          <p:cNvSpPr txBox="1"/>
          <p:nvPr/>
        </p:nvSpPr>
        <p:spPr>
          <a:xfrm>
            <a:off x="586478" y="6262529"/>
            <a:ext cx="2573590" cy="369332"/>
          </a:xfrm>
          <a:prstGeom prst="rect">
            <a:avLst/>
          </a:prstGeom>
          <a:noFill/>
        </p:spPr>
        <p:txBody>
          <a:bodyPr wrap="none" rtlCol="0">
            <a:spAutoFit/>
          </a:bodyPr>
          <a:lstStyle/>
          <a:p>
            <a:r>
              <a:rPr lang="de-DE" sz="1800" b="0" dirty="0" smtClean="0"/>
              <a:t>(personal </a:t>
            </a:r>
            <a:r>
              <a:rPr lang="de-DE" sz="1800" b="0" dirty="0" err="1" smtClean="0"/>
              <a:t>classification</a:t>
            </a:r>
            <a:r>
              <a:rPr lang="de-DE" sz="1800" b="0" dirty="0" smtClean="0"/>
              <a:t>)</a:t>
            </a:r>
            <a:endParaRPr lang="de-DE" sz="1800" b="0" dirty="0"/>
          </a:p>
        </p:txBody>
      </p:sp>
    </p:spTree>
    <p:extLst>
      <p:ext uri="{BB962C8B-B14F-4D97-AF65-F5344CB8AC3E}">
        <p14:creationId xmlns:p14="http://schemas.microsoft.com/office/powerpoint/2010/main" val="3834998038"/>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33" y="2348880"/>
            <a:ext cx="8486775" cy="58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342803" y="0"/>
            <a:ext cx="7793037" cy="1143000"/>
          </a:xfrm>
        </p:spPr>
        <p:txBody>
          <a:bodyPr/>
          <a:lstStyle/>
          <a:p>
            <a:r>
              <a:rPr lang="de-DE" dirty="0" smtClean="0"/>
              <a:t>Contents </a:t>
            </a:r>
            <a:endParaRPr lang="de-DE" dirty="0"/>
          </a:p>
        </p:txBody>
      </p:sp>
      <p:sp>
        <p:nvSpPr>
          <p:cNvPr id="3" name="Inhaltsplatzhalter 2"/>
          <p:cNvSpPr>
            <a:spLocks noGrp="1"/>
          </p:cNvSpPr>
          <p:nvPr>
            <p:ph idx="1"/>
          </p:nvPr>
        </p:nvSpPr>
        <p:spPr>
          <a:xfrm>
            <a:off x="755068" y="1484784"/>
            <a:ext cx="8388932" cy="4824536"/>
          </a:xfrm>
        </p:spPr>
        <p:txBody>
          <a:bodyPr/>
          <a:lstStyle/>
          <a:p>
            <a:r>
              <a:rPr lang="de-DE" sz="2400" dirty="0" smtClean="0"/>
              <a:t>Background </a:t>
            </a:r>
            <a:r>
              <a:rPr lang="de-DE" sz="2400" dirty="0" err="1" smtClean="0"/>
              <a:t>and</a:t>
            </a:r>
            <a:r>
              <a:rPr lang="de-DE" sz="2400" dirty="0" smtClean="0"/>
              <a:t> </a:t>
            </a:r>
            <a:r>
              <a:rPr lang="de-DE" sz="2400" dirty="0" err="1"/>
              <a:t>o</a:t>
            </a:r>
            <a:r>
              <a:rPr lang="de-DE" sz="2400" dirty="0" err="1" smtClean="0"/>
              <a:t>verview</a:t>
            </a:r>
            <a:r>
              <a:rPr lang="de-DE" sz="2400" dirty="0" smtClean="0"/>
              <a:t> </a:t>
            </a:r>
          </a:p>
          <a:p>
            <a:r>
              <a:rPr lang="de-DE" sz="2400" dirty="0" err="1" smtClean="0"/>
              <a:t>Some</a:t>
            </a:r>
            <a:r>
              <a:rPr lang="de-DE" sz="2400" dirty="0" smtClean="0"/>
              <a:t> </a:t>
            </a:r>
            <a:r>
              <a:rPr lang="de-DE" sz="2400" dirty="0" err="1" smtClean="0"/>
              <a:t>statistics</a:t>
            </a:r>
            <a:r>
              <a:rPr lang="de-DE" sz="2400" dirty="0" smtClean="0"/>
              <a:t>: </a:t>
            </a:r>
            <a:r>
              <a:rPr lang="de-DE" sz="2400" dirty="0" err="1" smtClean="0"/>
              <a:t>main</a:t>
            </a:r>
            <a:r>
              <a:rPr lang="de-DE" sz="2400" dirty="0" smtClean="0"/>
              <a:t> </a:t>
            </a:r>
            <a:r>
              <a:rPr lang="de-DE" sz="2400" dirty="0" err="1" smtClean="0"/>
              <a:t>points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conference</a:t>
            </a:r>
            <a:endParaRPr lang="de-DE" sz="2400" dirty="0" smtClean="0"/>
          </a:p>
          <a:p>
            <a:r>
              <a:rPr lang="de-DE" sz="2400" dirty="0" err="1" smtClean="0"/>
              <a:t>Some</a:t>
            </a:r>
            <a:r>
              <a:rPr lang="de-DE" sz="2400" dirty="0" smtClean="0"/>
              <a:t> </a:t>
            </a:r>
            <a:r>
              <a:rPr lang="de-DE" sz="2400" dirty="0" err="1" smtClean="0"/>
              <a:t>selected</a:t>
            </a:r>
            <a:r>
              <a:rPr lang="de-DE" sz="2400" dirty="0" smtClean="0"/>
              <a:t> </a:t>
            </a:r>
            <a:r>
              <a:rPr lang="de-DE" sz="2400" dirty="0" err="1" smtClean="0"/>
              <a:t>papers</a:t>
            </a:r>
            <a:r>
              <a:rPr lang="de-DE" sz="2400" dirty="0" smtClean="0"/>
              <a:t> </a:t>
            </a:r>
            <a:r>
              <a:rPr lang="de-DE" sz="2400" dirty="0" err="1" smtClean="0"/>
              <a:t>of</a:t>
            </a:r>
            <a:r>
              <a:rPr lang="de-DE" sz="2400" dirty="0" smtClean="0"/>
              <a:t> ICSE 2013</a:t>
            </a:r>
          </a:p>
          <a:p>
            <a:r>
              <a:rPr lang="de-DE" sz="2400" dirty="0" err="1" smtClean="0"/>
              <a:t>Impressions</a:t>
            </a:r>
            <a:r>
              <a:rPr lang="de-DE" sz="2400" dirty="0" smtClean="0"/>
              <a:t> </a:t>
            </a:r>
            <a:r>
              <a:rPr lang="de-DE" sz="2400" dirty="0" err="1" smtClean="0"/>
              <a:t>from</a:t>
            </a:r>
            <a:r>
              <a:rPr lang="de-DE" sz="2400" dirty="0" smtClean="0"/>
              <a:t> CSEET</a:t>
            </a:r>
          </a:p>
          <a:p>
            <a:r>
              <a:rPr lang="de-DE" sz="2400" dirty="0" err="1" smtClean="0"/>
              <a:t>Organization</a:t>
            </a:r>
            <a:r>
              <a:rPr lang="de-DE" sz="2400" dirty="0" smtClean="0"/>
              <a:t>: </a:t>
            </a:r>
            <a:r>
              <a:rPr lang="de-DE" sz="2400" dirty="0" err="1" smtClean="0"/>
              <a:t>proceedings</a:t>
            </a:r>
            <a:r>
              <a:rPr lang="de-DE" sz="2400" dirty="0" smtClean="0"/>
              <a:t>, </a:t>
            </a:r>
            <a:r>
              <a:rPr lang="de-DE" sz="2400" dirty="0" err="1" smtClean="0"/>
              <a:t>commercials</a:t>
            </a:r>
            <a:r>
              <a:rPr lang="de-DE" sz="2400" dirty="0" smtClean="0"/>
              <a:t>, </a:t>
            </a:r>
            <a:r>
              <a:rPr lang="de-DE" sz="2400" dirty="0" err="1" smtClean="0"/>
              <a:t>sponsors</a:t>
            </a:r>
            <a:endParaRPr lang="de-DE" sz="2400" dirty="0" smtClean="0"/>
          </a:p>
          <a:p>
            <a:r>
              <a:rPr lang="de-DE" sz="2400" dirty="0" smtClean="0"/>
              <a:t>Conference </a:t>
            </a:r>
            <a:r>
              <a:rPr lang="de-DE" sz="2400" dirty="0" err="1" smtClean="0"/>
              <a:t>location</a:t>
            </a:r>
            <a:r>
              <a:rPr lang="de-DE" sz="2400" dirty="0" smtClean="0"/>
              <a:t>: San Francisco, </a:t>
            </a:r>
            <a:r>
              <a:rPr lang="de-DE" sz="2400" dirty="0" err="1" smtClean="0"/>
              <a:t>weather</a:t>
            </a:r>
            <a:r>
              <a:rPr lang="de-DE" sz="2400" dirty="0" smtClean="0"/>
              <a:t>, </a:t>
            </a:r>
            <a:r>
              <a:rPr lang="de-DE" sz="2400" dirty="0" err="1" smtClean="0"/>
              <a:t>sight</a:t>
            </a:r>
            <a:r>
              <a:rPr lang="de-DE" sz="2400" dirty="0" smtClean="0"/>
              <a:t> </a:t>
            </a:r>
            <a:r>
              <a:rPr lang="de-DE" sz="2400" dirty="0" err="1" smtClean="0"/>
              <a:t>seeing</a:t>
            </a:r>
            <a:r>
              <a:rPr lang="de-DE" sz="2400" dirty="0" smtClean="0"/>
              <a:t>/</a:t>
            </a:r>
            <a:r>
              <a:rPr lang="de-DE" sz="2400" dirty="0" err="1" smtClean="0"/>
              <a:t>tourism</a:t>
            </a:r>
            <a:r>
              <a:rPr lang="de-DE" sz="2400" dirty="0" smtClean="0"/>
              <a:t>, Berkeley, Stanford </a:t>
            </a:r>
          </a:p>
          <a:p>
            <a:pPr marL="0" indent="0">
              <a:buNone/>
            </a:pPr>
            <a:r>
              <a:rPr lang="de-DE" sz="2400" dirty="0" smtClean="0"/>
              <a:t> </a:t>
            </a:r>
          </a:p>
          <a:p>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16</a:t>
            </a:fld>
            <a:endParaRPr lang="de-DE"/>
          </a:p>
        </p:txBody>
      </p:sp>
    </p:spTree>
    <p:extLst>
      <p:ext uri="{BB962C8B-B14F-4D97-AF65-F5344CB8AC3E}">
        <p14:creationId xmlns:p14="http://schemas.microsoft.com/office/powerpoint/2010/main" val="3322173169"/>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636912"/>
            <a:ext cx="7793037" cy="1143000"/>
          </a:xfrm>
        </p:spPr>
        <p:txBody>
          <a:bodyPr/>
          <a:lstStyle/>
          <a:p>
            <a:r>
              <a:rPr lang="de-DE" dirty="0" err="1" smtClean="0"/>
              <a:t>Examples</a:t>
            </a:r>
            <a:r>
              <a:rPr lang="de-DE" dirty="0" smtClean="0"/>
              <a:t> </a:t>
            </a:r>
            <a:r>
              <a:rPr lang="de-DE" dirty="0" err="1" smtClean="0"/>
              <a:t>from</a:t>
            </a:r>
            <a:r>
              <a:rPr lang="de-DE" dirty="0" smtClean="0"/>
              <a:t> </a:t>
            </a:r>
            <a:r>
              <a:rPr lang="de-DE" dirty="0" err="1" smtClean="0"/>
              <a:t>Testing</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17</a:t>
            </a:fld>
            <a:endParaRPr lang="de-DE"/>
          </a:p>
        </p:txBody>
      </p:sp>
    </p:spTree>
    <p:extLst>
      <p:ext uri="{BB962C8B-B14F-4D97-AF65-F5344CB8AC3E}">
        <p14:creationId xmlns:p14="http://schemas.microsoft.com/office/powerpoint/2010/main" val="902798594"/>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err="1" smtClean="0"/>
              <a:t>Example</a:t>
            </a:r>
            <a:r>
              <a:rPr lang="de-DE" dirty="0" smtClean="0"/>
              <a:t> Papers </a:t>
            </a:r>
            <a:r>
              <a:rPr lang="de-DE" dirty="0" err="1" smtClean="0"/>
              <a:t>from</a:t>
            </a:r>
            <a:r>
              <a:rPr lang="de-DE" dirty="0" smtClean="0"/>
              <a:t> </a:t>
            </a:r>
            <a:r>
              <a:rPr lang="de-DE" dirty="0" err="1" smtClean="0"/>
              <a:t>Testing</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18</a:t>
            </a:fld>
            <a:endParaRPr lang="de-DE"/>
          </a:p>
        </p:txBody>
      </p:sp>
      <p:sp>
        <p:nvSpPr>
          <p:cNvPr id="10" name="Textfeld 9"/>
          <p:cNvSpPr txBox="1"/>
          <p:nvPr/>
        </p:nvSpPr>
        <p:spPr>
          <a:xfrm>
            <a:off x="575556" y="1880828"/>
            <a:ext cx="8100900" cy="3416320"/>
          </a:xfrm>
          <a:prstGeom prst="rect">
            <a:avLst/>
          </a:prstGeom>
          <a:noFill/>
        </p:spPr>
        <p:txBody>
          <a:bodyPr wrap="square" rtlCol="0">
            <a:spAutoFit/>
          </a:bodyPr>
          <a:lstStyle/>
          <a:p>
            <a:r>
              <a:rPr lang="de-DE" sz="3200" dirty="0" err="1" smtClean="0"/>
              <a:t>Testing</a:t>
            </a:r>
            <a:r>
              <a:rPr lang="de-DE" sz="3200" dirty="0" smtClean="0"/>
              <a:t> </a:t>
            </a:r>
            <a:r>
              <a:rPr lang="de-DE" sz="3200" dirty="0" err="1" smtClean="0"/>
              <a:t>and</a:t>
            </a:r>
            <a:r>
              <a:rPr lang="de-DE" sz="3200" dirty="0" smtClean="0"/>
              <a:t> Debugging – 5 </a:t>
            </a:r>
            <a:r>
              <a:rPr lang="de-DE" sz="3200" dirty="0" err="1" smtClean="0"/>
              <a:t>sessions</a:t>
            </a:r>
            <a:endParaRPr lang="de-DE" sz="3200" dirty="0" smtClean="0"/>
          </a:p>
          <a:p>
            <a:r>
              <a:rPr lang="de-DE" sz="3200" dirty="0" smtClean="0"/>
              <a:t>- 20 </a:t>
            </a:r>
            <a:r>
              <a:rPr lang="de-DE" sz="3200" dirty="0" err="1" smtClean="0"/>
              <a:t>papers</a:t>
            </a:r>
            <a:endParaRPr lang="de-DE" sz="3200" dirty="0" smtClean="0"/>
          </a:p>
          <a:p>
            <a:endParaRPr lang="de-DE" sz="3200" dirty="0" smtClean="0"/>
          </a:p>
          <a:p>
            <a:r>
              <a:rPr lang="de-DE" b="0" dirty="0" smtClean="0"/>
              <a:t>2</a:t>
            </a:r>
            <a:r>
              <a:rPr lang="de-DE" b="0" dirty="0"/>
              <a:t>. </a:t>
            </a:r>
            <a:r>
              <a:rPr lang="de-DE" b="0" dirty="0" err="1" smtClean="0"/>
              <a:t>Testing</a:t>
            </a:r>
            <a:r>
              <a:rPr lang="de-DE" b="0" dirty="0" smtClean="0"/>
              <a:t> (3 </a:t>
            </a:r>
            <a:r>
              <a:rPr lang="de-DE" b="0" dirty="0" err="1" smtClean="0"/>
              <a:t>papers</a:t>
            </a:r>
            <a:r>
              <a:rPr lang="de-DE" b="0" dirty="0" smtClean="0"/>
              <a:t>)</a:t>
            </a:r>
          </a:p>
          <a:p>
            <a:r>
              <a:rPr lang="de-DE" b="0" dirty="0" smtClean="0"/>
              <a:t>5</a:t>
            </a:r>
            <a:r>
              <a:rPr lang="de-DE" b="0" dirty="0"/>
              <a:t>. Test-Case </a:t>
            </a:r>
            <a:r>
              <a:rPr lang="de-DE" b="0" dirty="0" smtClean="0"/>
              <a:t>Generation (4 </a:t>
            </a:r>
            <a:r>
              <a:rPr lang="de-DE" b="0" dirty="0" err="1" smtClean="0"/>
              <a:t>papers</a:t>
            </a:r>
            <a:r>
              <a:rPr lang="de-DE" b="0" dirty="0" smtClean="0"/>
              <a:t>)</a:t>
            </a:r>
            <a:endParaRPr lang="de-DE" b="0" dirty="0"/>
          </a:p>
          <a:p>
            <a:r>
              <a:rPr lang="de-DE" b="0" dirty="0"/>
              <a:t>8. Test-Case </a:t>
            </a:r>
            <a:r>
              <a:rPr lang="de-DE" b="0" dirty="0" err="1" smtClean="0"/>
              <a:t>Selection</a:t>
            </a:r>
            <a:r>
              <a:rPr lang="de-DE" b="0" dirty="0" smtClean="0"/>
              <a:t> (3 </a:t>
            </a:r>
            <a:r>
              <a:rPr lang="de-DE" b="0" dirty="0" err="1" smtClean="0"/>
              <a:t>papers</a:t>
            </a:r>
            <a:r>
              <a:rPr lang="de-DE" b="0" dirty="0" smtClean="0"/>
              <a:t>)</a:t>
            </a:r>
            <a:endParaRPr lang="de-DE" b="0" dirty="0"/>
          </a:p>
          <a:p>
            <a:r>
              <a:rPr lang="de-DE" b="0" dirty="0"/>
              <a:t>12. </a:t>
            </a:r>
            <a:r>
              <a:rPr lang="de-DE" b="0" dirty="0" smtClean="0"/>
              <a:t>Debugging (4 </a:t>
            </a:r>
            <a:r>
              <a:rPr lang="de-DE" b="0" dirty="0" err="1" smtClean="0"/>
              <a:t>papers</a:t>
            </a:r>
            <a:r>
              <a:rPr lang="de-DE" b="0" dirty="0" smtClean="0"/>
              <a:t>)</a:t>
            </a:r>
            <a:endParaRPr lang="de-DE" b="0" dirty="0"/>
          </a:p>
          <a:p>
            <a:r>
              <a:rPr lang="de-DE" b="0" dirty="0"/>
              <a:t>15. Bug </a:t>
            </a:r>
            <a:r>
              <a:rPr lang="de-DE" b="0" dirty="0" err="1" smtClean="0"/>
              <a:t>Prediction</a:t>
            </a:r>
            <a:r>
              <a:rPr lang="de-DE" b="0" dirty="0" smtClean="0"/>
              <a:t> (3 </a:t>
            </a:r>
            <a:r>
              <a:rPr lang="de-DE" b="0" dirty="0" err="1" smtClean="0"/>
              <a:t>papers</a:t>
            </a:r>
            <a:r>
              <a:rPr lang="de-DE" b="0" dirty="0" smtClean="0"/>
              <a:t>)</a:t>
            </a:r>
            <a:endParaRPr lang="de-DE" b="0" dirty="0"/>
          </a:p>
        </p:txBody>
      </p:sp>
    </p:spTree>
    <p:extLst>
      <p:ext uri="{BB962C8B-B14F-4D97-AF65-F5344CB8AC3E}">
        <p14:creationId xmlns:p14="http://schemas.microsoft.com/office/powerpoint/2010/main" val="4094836239"/>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628800"/>
            <a:ext cx="7772400" cy="4896544"/>
          </a:xfrm>
        </p:spPr>
        <p:txBody>
          <a:bodyPr/>
          <a:lstStyle/>
          <a:p>
            <a:pPr marL="0" indent="0">
              <a:buNone/>
            </a:pPr>
            <a:r>
              <a:rPr lang="de-DE" sz="1800" b="1" dirty="0" err="1" smtClean="0"/>
              <a:t>Testing</a:t>
            </a:r>
            <a:endParaRPr lang="de-DE" sz="1800" b="1" dirty="0" smtClean="0"/>
          </a:p>
          <a:p>
            <a:pPr marL="0" indent="0">
              <a:buNone/>
            </a:pPr>
            <a:endParaRPr lang="de-DE" sz="1800" b="1" dirty="0" smtClean="0"/>
          </a:p>
          <a:p>
            <a:pPr marL="0" indent="0">
              <a:buNone/>
            </a:pPr>
            <a:r>
              <a:rPr lang="de-DE" sz="1600" dirty="0"/>
              <a:t>Observable </a:t>
            </a:r>
            <a:r>
              <a:rPr lang="de-DE" sz="1600" dirty="0" err="1"/>
              <a:t>Modified</a:t>
            </a:r>
            <a:r>
              <a:rPr lang="de-DE" sz="1600" dirty="0"/>
              <a:t> </a:t>
            </a:r>
            <a:r>
              <a:rPr lang="de-DE" sz="1600" dirty="0" err="1"/>
              <a:t>Condition</a:t>
            </a:r>
            <a:r>
              <a:rPr lang="de-DE" sz="1600" dirty="0"/>
              <a:t>/</a:t>
            </a:r>
            <a:r>
              <a:rPr lang="de-DE" sz="1600" dirty="0" err="1"/>
              <a:t>Decision</a:t>
            </a:r>
            <a:r>
              <a:rPr lang="de-DE" sz="1600" dirty="0"/>
              <a:t> </a:t>
            </a:r>
            <a:r>
              <a:rPr lang="de-DE" sz="1600" dirty="0" err="1"/>
              <a:t>Coverage</a:t>
            </a:r>
            <a:r>
              <a:rPr lang="de-DE" sz="1600" dirty="0"/>
              <a:t> </a:t>
            </a:r>
            <a:br>
              <a:rPr lang="de-DE" sz="1600" dirty="0"/>
            </a:br>
            <a:r>
              <a:rPr lang="de-DE" sz="1600" dirty="0"/>
              <a:t>Michael </a:t>
            </a:r>
            <a:r>
              <a:rPr lang="de-DE" sz="1600" dirty="0" err="1"/>
              <a:t>Whalen</a:t>
            </a:r>
            <a:r>
              <a:rPr lang="de-DE" sz="1600" dirty="0"/>
              <a:t>, Gregory Gay, </a:t>
            </a:r>
            <a:r>
              <a:rPr lang="de-DE" sz="1600" dirty="0" err="1"/>
              <a:t>Dongjiang</a:t>
            </a:r>
            <a:r>
              <a:rPr lang="de-DE" sz="1600" dirty="0"/>
              <a:t> </a:t>
            </a:r>
            <a:r>
              <a:rPr lang="de-DE" sz="1600" dirty="0" err="1"/>
              <a:t>You</a:t>
            </a:r>
            <a:r>
              <a:rPr lang="de-DE" sz="1600" dirty="0"/>
              <a:t>, Mats P. E. </a:t>
            </a:r>
            <a:r>
              <a:rPr lang="de-DE" sz="1600" dirty="0" err="1"/>
              <a:t>Heimdahl</a:t>
            </a:r>
            <a:r>
              <a:rPr lang="de-DE" sz="1600" dirty="0"/>
              <a:t>, </a:t>
            </a:r>
            <a:r>
              <a:rPr lang="de-DE" sz="1600" dirty="0" err="1"/>
              <a:t>and</a:t>
            </a:r>
            <a:r>
              <a:rPr lang="de-DE" sz="1600" dirty="0"/>
              <a:t> Matt Staats</a:t>
            </a:r>
            <a:br>
              <a:rPr lang="de-DE" sz="1600" dirty="0"/>
            </a:br>
            <a:r>
              <a:rPr lang="de-DE" sz="1600" i="1" dirty="0"/>
              <a:t>(University </a:t>
            </a:r>
            <a:r>
              <a:rPr lang="de-DE" sz="1600" i="1" dirty="0" err="1"/>
              <a:t>of</a:t>
            </a:r>
            <a:r>
              <a:rPr lang="de-DE" sz="1600" i="1" dirty="0"/>
              <a:t> Minnesota, USA; KAIST, South Korea</a:t>
            </a:r>
            <a:r>
              <a:rPr lang="de-DE" sz="1600" i="1" dirty="0" smtClean="0"/>
              <a:t>)</a:t>
            </a:r>
          </a:p>
          <a:p>
            <a:pPr marL="0" indent="0">
              <a:buNone/>
            </a:pPr>
            <a:endParaRPr lang="de-DE" sz="1600" i="1" dirty="0"/>
          </a:p>
          <a:p>
            <a:pPr marL="0" indent="0">
              <a:buNone/>
            </a:pPr>
            <a:r>
              <a:rPr lang="de-DE" sz="1600" dirty="0" err="1"/>
              <a:t>Creating</a:t>
            </a:r>
            <a:r>
              <a:rPr lang="de-DE" sz="1600" dirty="0"/>
              <a:t> a </a:t>
            </a:r>
            <a:r>
              <a:rPr lang="de-DE" sz="1600" dirty="0" err="1"/>
              <a:t>Shared</a:t>
            </a:r>
            <a:r>
              <a:rPr lang="de-DE" sz="1600" dirty="0"/>
              <a:t> Understanding </a:t>
            </a:r>
            <a:r>
              <a:rPr lang="de-DE" sz="1600" dirty="0" err="1"/>
              <a:t>of</a:t>
            </a:r>
            <a:r>
              <a:rPr lang="de-DE" sz="1600" dirty="0"/>
              <a:t> </a:t>
            </a:r>
            <a:r>
              <a:rPr lang="de-DE" sz="1600" dirty="0" err="1"/>
              <a:t>Testing</a:t>
            </a:r>
            <a:r>
              <a:rPr lang="de-DE" sz="1600" dirty="0"/>
              <a:t> Culture on a </a:t>
            </a:r>
            <a:r>
              <a:rPr lang="de-DE" sz="1600" dirty="0" err="1"/>
              <a:t>Social</a:t>
            </a:r>
            <a:r>
              <a:rPr lang="de-DE" sz="1600" dirty="0"/>
              <a:t> </a:t>
            </a:r>
            <a:r>
              <a:rPr lang="de-DE" sz="1600" dirty="0" err="1"/>
              <a:t>Coding</a:t>
            </a:r>
            <a:r>
              <a:rPr lang="de-DE" sz="1600" dirty="0"/>
              <a:t> Site </a:t>
            </a:r>
            <a:br>
              <a:rPr lang="de-DE" sz="1600" dirty="0"/>
            </a:br>
            <a:r>
              <a:rPr lang="de-DE" sz="1600" dirty="0"/>
              <a:t>Raphael Pham, Leif Singer, Olga </a:t>
            </a:r>
            <a:r>
              <a:rPr lang="de-DE" sz="1600" dirty="0" err="1"/>
              <a:t>Liskin</a:t>
            </a:r>
            <a:r>
              <a:rPr lang="de-DE" sz="1600" dirty="0"/>
              <a:t>, Fernando Figueira </a:t>
            </a:r>
            <a:r>
              <a:rPr lang="de-DE" sz="1600" dirty="0" err="1"/>
              <a:t>Filho</a:t>
            </a:r>
            <a:r>
              <a:rPr lang="de-DE" sz="1600" dirty="0"/>
              <a:t>, </a:t>
            </a:r>
            <a:r>
              <a:rPr lang="de-DE" sz="1600" dirty="0" err="1"/>
              <a:t>and</a:t>
            </a:r>
            <a:r>
              <a:rPr lang="de-DE" sz="1600" dirty="0"/>
              <a:t> Kurt Schneider</a:t>
            </a:r>
            <a:br>
              <a:rPr lang="de-DE" sz="1600" dirty="0"/>
            </a:br>
            <a:r>
              <a:rPr lang="de-DE" sz="1600" i="1" dirty="0"/>
              <a:t>(Leibniz Universität Hannover, Germany; UFRN, </a:t>
            </a:r>
            <a:r>
              <a:rPr lang="de-DE" sz="1600" i="1" dirty="0" err="1"/>
              <a:t>Brazil</a:t>
            </a:r>
            <a:r>
              <a:rPr lang="de-DE" sz="1600" i="1" dirty="0" smtClean="0"/>
              <a:t>) </a:t>
            </a:r>
          </a:p>
          <a:p>
            <a:pPr marL="0" indent="0">
              <a:buNone/>
            </a:pPr>
            <a:endParaRPr lang="de-DE" sz="1600" i="1" dirty="0"/>
          </a:p>
          <a:p>
            <a:pPr marL="0" indent="0">
              <a:buNone/>
            </a:pPr>
            <a:r>
              <a:rPr lang="en-US" sz="1600" dirty="0"/>
              <a:t>Billions and Billions of Constraints: </a:t>
            </a:r>
            <a:r>
              <a:rPr lang="en-US" sz="1600" dirty="0" err="1"/>
              <a:t>Whitebox</a:t>
            </a:r>
            <a:r>
              <a:rPr lang="en-US" sz="1600" dirty="0"/>
              <a:t> Fuzz Testing in Production </a:t>
            </a:r>
            <a:br>
              <a:rPr lang="en-US" sz="1600" dirty="0"/>
            </a:br>
            <a:r>
              <a:rPr lang="en-US" sz="1600" dirty="0"/>
              <a:t>Ella </a:t>
            </a:r>
            <a:r>
              <a:rPr lang="en-US" sz="1600" dirty="0" err="1"/>
              <a:t>Bounimova</a:t>
            </a:r>
            <a:r>
              <a:rPr lang="en-US" sz="1600" dirty="0"/>
              <a:t>, Patrice </a:t>
            </a:r>
            <a:r>
              <a:rPr lang="en-US" sz="1600" dirty="0" err="1"/>
              <a:t>Godefroid</a:t>
            </a:r>
            <a:r>
              <a:rPr lang="en-US" sz="1600" dirty="0"/>
              <a:t>, and David Molnar</a:t>
            </a:r>
            <a:br>
              <a:rPr lang="en-US" sz="1600" dirty="0"/>
            </a:br>
            <a:r>
              <a:rPr lang="en-US" sz="1600" i="1" dirty="0"/>
              <a:t>(Microsoft Research, USA</a:t>
            </a:r>
            <a:r>
              <a:rPr lang="en-US" sz="1600" i="1" dirty="0" smtClean="0"/>
              <a:t>)</a:t>
            </a:r>
          </a:p>
          <a:p>
            <a:pPr marL="0" indent="0">
              <a:buNone/>
            </a:pPr>
            <a:endParaRPr lang="de-DE" sz="1600" dirty="0" smtClean="0"/>
          </a:p>
        </p:txBody>
      </p:sp>
      <p:sp>
        <p:nvSpPr>
          <p:cNvPr id="2" name="Titel 1"/>
          <p:cNvSpPr>
            <a:spLocks noGrp="1"/>
          </p:cNvSpPr>
          <p:nvPr>
            <p:ph type="title"/>
          </p:nvPr>
        </p:nvSpPr>
        <p:spPr>
          <a:xfrm>
            <a:off x="1259632" y="296652"/>
            <a:ext cx="7793037" cy="713297"/>
          </a:xfrm>
        </p:spPr>
        <p:txBody>
          <a:bodyPr/>
          <a:lstStyle/>
          <a:p>
            <a:r>
              <a:rPr lang="de-DE" sz="3600" dirty="0" err="1" smtClean="0"/>
              <a:t>Testing</a:t>
            </a:r>
            <a:r>
              <a:rPr lang="de-DE" sz="3600" dirty="0" smtClean="0"/>
              <a:t>: </a:t>
            </a:r>
            <a:r>
              <a:rPr lang="de-DE" sz="3600" dirty="0" err="1" smtClean="0"/>
              <a:t>complete</a:t>
            </a:r>
            <a:r>
              <a:rPr lang="de-DE" sz="3600" dirty="0" smtClean="0"/>
              <a:t> </a:t>
            </a:r>
            <a:r>
              <a:rPr lang="de-DE" sz="3600" dirty="0" err="1" smtClean="0"/>
              <a:t>list</a:t>
            </a:r>
            <a:r>
              <a:rPr lang="de-DE" sz="3600" dirty="0" smtClean="0"/>
              <a:t> </a:t>
            </a:r>
            <a:r>
              <a:rPr lang="de-DE" sz="3600" dirty="0" err="1" smtClean="0"/>
              <a:t>of</a:t>
            </a:r>
            <a:r>
              <a:rPr lang="de-DE" sz="3600" dirty="0" smtClean="0"/>
              <a:t> 20 </a:t>
            </a:r>
            <a:r>
              <a:rPr lang="de-DE" sz="3600" dirty="0" err="1" smtClean="0"/>
              <a:t>papers</a:t>
            </a:r>
            <a:endParaRPr lang="de-DE" sz="3600"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19</a:t>
            </a:fld>
            <a:endParaRPr lang="de-DE"/>
          </a:p>
        </p:txBody>
      </p:sp>
      <p:sp>
        <p:nvSpPr>
          <p:cNvPr id="5" name="Textfeld 4"/>
          <p:cNvSpPr txBox="1"/>
          <p:nvPr/>
        </p:nvSpPr>
        <p:spPr>
          <a:xfrm>
            <a:off x="6660232" y="5699333"/>
            <a:ext cx="2135521" cy="338554"/>
          </a:xfrm>
          <a:prstGeom prst="rect">
            <a:avLst/>
          </a:prstGeom>
          <a:noFill/>
        </p:spPr>
        <p:txBody>
          <a:bodyPr wrap="none" rtlCol="0">
            <a:spAutoFit/>
          </a:bodyPr>
          <a:lstStyle/>
          <a:p>
            <a:r>
              <a:rPr lang="de-DE" sz="1600" dirty="0" smtClean="0"/>
              <a:t>(</a:t>
            </a:r>
            <a:r>
              <a:rPr lang="de-DE" sz="1600" dirty="0" err="1"/>
              <a:t>one</a:t>
            </a:r>
            <a:r>
              <a:rPr lang="de-DE" sz="1600" dirty="0"/>
              <a:t> </a:t>
            </a:r>
            <a:r>
              <a:rPr lang="de-DE" sz="1600" dirty="0" err="1"/>
              <a:t>of</a:t>
            </a:r>
            <a:r>
              <a:rPr lang="de-DE" sz="1600" dirty="0"/>
              <a:t> 5 </a:t>
            </a:r>
            <a:r>
              <a:rPr lang="de-DE" sz="1600" dirty="0" err="1"/>
              <a:t>sessions</a:t>
            </a:r>
            <a:r>
              <a:rPr lang="de-DE" sz="1600" dirty="0" smtClean="0"/>
              <a:t>)</a:t>
            </a:r>
            <a:endParaRPr lang="de-DE" sz="1600" dirty="0"/>
          </a:p>
        </p:txBody>
      </p:sp>
    </p:spTree>
    <p:extLst>
      <p:ext uri="{BB962C8B-B14F-4D97-AF65-F5344CB8AC3E}">
        <p14:creationId xmlns:p14="http://schemas.microsoft.com/office/powerpoint/2010/main" val="752314569"/>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33" y="1664804"/>
            <a:ext cx="8486775" cy="58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342803" y="0"/>
            <a:ext cx="7793037" cy="1143000"/>
          </a:xfrm>
        </p:spPr>
        <p:txBody>
          <a:bodyPr/>
          <a:lstStyle/>
          <a:p>
            <a:r>
              <a:rPr lang="de-DE" dirty="0" smtClean="0"/>
              <a:t>Contents </a:t>
            </a:r>
            <a:endParaRPr lang="de-DE" dirty="0"/>
          </a:p>
        </p:txBody>
      </p:sp>
      <p:sp>
        <p:nvSpPr>
          <p:cNvPr id="3" name="Inhaltsplatzhalter 2"/>
          <p:cNvSpPr>
            <a:spLocks noGrp="1"/>
          </p:cNvSpPr>
          <p:nvPr>
            <p:ph idx="1"/>
          </p:nvPr>
        </p:nvSpPr>
        <p:spPr>
          <a:xfrm>
            <a:off x="755068" y="1736812"/>
            <a:ext cx="8388932" cy="4824536"/>
          </a:xfrm>
        </p:spPr>
        <p:txBody>
          <a:bodyPr/>
          <a:lstStyle/>
          <a:p>
            <a:r>
              <a:rPr lang="de-DE" sz="2400" dirty="0" smtClean="0"/>
              <a:t>Background </a:t>
            </a:r>
            <a:r>
              <a:rPr lang="de-DE" sz="2400" dirty="0" err="1" smtClean="0"/>
              <a:t>and</a:t>
            </a:r>
            <a:r>
              <a:rPr lang="de-DE" sz="2400" dirty="0" smtClean="0"/>
              <a:t> </a:t>
            </a:r>
            <a:r>
              <a:rPr lang="de-DE" sz="2400" dirty="0" err="1"/>
              <a:t>o</a:t>
            </a:r>
            <a:r>
              <a:rPr lang="de-DE" sz="2400" dirty="0" err="1" smtClean="0"/>
              <a:t>verview</a:t>
            </a:r>
            <a:r>
              <a:rPr lang="de-DE" sz="2400" dirty="0" smtClean="0"/>
              <a:t> </a:t>
            </a:r>
          </a:p>
          <a:p>
            <a:r>
              <a:rPr lang="de-DE" sz="2400" dirty="0" err="1" smtClean="0"/>
              <a:t>Some</a:t>
            </a:r>
            <a:r>
              <a:rPr lang="de-DE" sz="2400" dirty="0" smtClean="0"/>
              <a:t> </a:t>
            </a:r>
            <a:r>
              <a:rPr lang="de-DE" sz="2400" dirty="0" err="1" smtClean="0"/>
              <a:t>statistics</a:t>
            </a:r>
            <a:r>
              <a:rPr lang="de-DE" sz="2400" dirty="0" smtClean="0"/>
              <a:t>: </a:t>
            </a:r>
            <a:r>
              <a:rPr lang="de-DE" sz="2400" dirty="0" err="1" smtClean="0"/>
              <a:t>main</a:t>
            </a:r>
            <a:r>
              <a:rPr lang="de-DE" sz="2400" dirty="0" smtClean="0"/>
              <a:t> </a:t>
            </a:r>
            <a:r>
              <a:rPr lang="de-DE" sz="2400" dirty="0" err="1" smtClean="0"/>
              <a:t>points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conference</a:t>
            </a:r>
            <a:endParaRPr lang="de-DE" sz="2400" dirty="0" smtClean="0"/>
          </a:p>
          <a:p>
            <a:r>
              <a:rPr lang="de-DE" sz="2400" dirty="0" err="1" smtClean="0"/>
              <a:t>Some</a:t>
            </a:r>
            <a:r>
              <a:rPr lang="de-DE" sz="2400" dirty="0" smtClean="0"/>
              <a:t> </a:t>
            </a:r>
            <a:r>
              <a:rPr lang="de-DE" sz="2400" dirty="0" err="1" smtClean="0"/>
              <a:t>selected</a:t>
            </a:r>
            <a:r>
              <a:rPr lang="de-DE" sz="2400" dirty="0" smtClean="0"/>
              <a:t> </a:t>
            </a:r>
            <a:r>
              <a:rPr lang="de-DE" sz="2400" dirty="0" err="1" smtClean="0"/>
              <a:t>papers</a:t>
            </a:r>
            <a:r>
              <a:rPr lang="de-DE" sz="2400" dirty="0" smtClean="0"/>
              <a:t> </a:t>
            </a:r>
            <a:r>
              <a:rPr lang="de-DE" sz="2400" dirty="0" err="1" smtClean="0"/>
              <a:t>of</a:t>
            </a:r>
            <a:r>
              <a:rPr lang="de-DE" sz="2400" dirty="0" smtClean="0"/>
              <a:t> ICSE 2013</a:t>
            </a:r>
          </a:p>
          <a:p>
            <a:r>
              <a:rPr lang="de-DE" sz="2400" dirty="0" err="1" smtClean="0"/>
              <a:t>Impressions</a:t>
            </a:r>
            <a:r>
              <a:rPr lang="de-DE" sz="2400" dirty="0" smtClean="0"/>
              <a:t> </a:t>
            </a:r>
            <a:r>
              <a:rPr lang="de-DE" sz="2400" dirty="0" err="1" smtClean="0"/>
              <a:t>from</a:t>
            </a:r>
            <a:r>
              <a:rPr lang="de-DE" sz="2400" dirty="0" smtClean="0"/>
              <a:t> CSEET</a:t>
            </a:r>
          </a:p>
          <a:p>
            <a:r>
              <a:rPr lang="de-DE" sz="2400" dirty="0" err="1" smtClean="0"/>
              <a:t>Organization</a:t>
            </a:r>
            <a:r>
              <a:rPr lang="de-DE" sz="2400" dirty="0" smtClean="0"/>
              <a:t>: </a:t>
            </a:r>
            <a:r>
              <a:rPr lang="de-DE" sz="2400" dirty="0" err="1" smtClean="0"/>
              <a:t>proceedings</a:t>
            </a:r>
            <a:r>
              <a:rPr lang="de-DE" sz="2400" dirty="0" smtClean="0"/>
              <a:t>, </a:t>
            </a:r>
            <a:r>
              <a:rPr lang="de-DE" sz="2400" dirty="0" err="1" smtClean="0"/>
              <a:t>commercials</a:t>
            </a:r>
            <a:r>
              <a:rPr lang="de-DE" sz="2400" dirty="0" smtClean="0"/>
              <a:t>, </a:t>
            </a:r>
            <a:r>
              <a:rPr lang="de-DE" sz="2400" dirty="0" err="1" smtClean="0"/>
              <a:t>sponsors</a:t>
            </a:r>
            <a:endParaRPr lang="de-DE" sz="2400" dirty="0" smtClean="0"/>
          </a:p>
          <a:p>
            <a:r>
              <a:rPr lang="de-DE" sz="2400" dirty="0" smtClean="0"/>
              <a:t>Conference </a:t>
            </a:r>
            <a:r>
              <a:rPr lang="de-DE" sz="2400" dirty="0" err="1" smtClean="0"/>
              <a:t>location</a:t>
            </a:r>
            <a:r>
              <a:rPr lang="de-DE" sz="2400" dirty="0" smtClean="0"/>
              <a:t>: San Francisco, </a:t>
            </a:r>
            <a:r>
              <a:rPr lang="de-DE" sz="2400" dirty="0" err="1" smtClean="0"/>
              <a:t>weather</a:t>
            </a:r>
            <a:r>
              <a:rPr lang="de-DE" sz="2400" dirty="0" smtClean="0"/>
              <a:t>, </a:t>
            </a:r>
            <a:r>
              <a:rPr lang="de-DE" sz="2400" dirty="0" err="1" smtClean="0"/>
              <a:t>sight</a:t>
            </a:r>
            <a:r>
              <a:rPr lang="de-DE" sz="2400" dirty="0" smtClean="0"/>
              <a:t> </a:t>
            </a:r>
            <a:r>
              <a:rPr lang="de-DE" sz="2400" dirty="0" err="1" smtClean="0"/>
              <a:t>seeing</a:t>
            </a:r>
            <a:r>
              <a:rPr lang="de-DE" sz="2400" dirty="0" smtClean="0"/>
              <a:t>/</a:t>
            </a:r>
            <a:r>
              <a:rPr lang="de-DE" sz="2400" dirty="0" err="1" smtClean="0"/>
              <a:t>tourism</a:t>
            </a:r>
            <a:r>
              <a:rPr lang="de-DE" sz="2400" dirty="0" smtClean="0"/>
              <a:t>, Berkeley, Stanford </a:t>
            </a:r>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2</a:t>
            </a:fld>
            <a:endParaRPr lang="de-DE"/>
          </a:p>
        </p:txBody>
      </p:sp>
    </p:spTree>
    <p:extLst>
      <p:ext uri="{BB962C8B-B14F-4D97-AF65-F5344CB8AC3E}">
        <p14:creationId xmlns:p14="http://schemas.microsoft.com/office/powerpoint/2010/main" val="301097464"/>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96652"/>
            <a:ext cx="7793037" cy="713297"/>
          </a:xfrm>
        </p:spPr>
        <p:txBody>
          <a:bodyPr/>
          <a:lstStyle/>
          <a:p>
            <a:r>
              <a:rPr lang="de-DE" sz="3600" dirty="0" err="1" smtClean="0"/>
              <a:t>Testing</a:t>
            </a:r>
            <a:r>
              <a:rPr lang="de-DE" sz="3600" dirty="0" smtClean="0"/>
              <a:t>: </a:t>
            </a:r>
            <a:r>
              <a:rPr lang="de-DE" sz="3600" dirty="0" err="1" smtClean="0"/>
              <a:t>complete</a:t>
            </a:r>
            <a:r>
              <a:rPr lang="de-DE" sz="3600" dirty="0" smtClean="0"/>
              <a:t> </a:t>
            </a:r>
            <a:r>
              <a:rPr lang="de-DE" sz="3600" dirty="0" err="1" smtClean="0"/>
              <a:t>list</a:t>
            </a:r>
            <a:r>
              <a:rPr lang="de-DE" sz="3600" dirty="0" smtClean="0"/>
              <a:t> </a:t>
            </a:r>
            <a:r>
              <a:rPr lang="de-DE" sz="3600" dirty="0" err="1" smtClean="0"/>
              <a:t>of</a:t>
            </a:r>
            <a:r>
              <a:rPr lang="de-DE" sz="3600" dirty="0" smtClean="0"/>
              <a:t> 20 </a:t>
            </a:r>
            <a:r>
              <a:rPr lang="de-DE" sz="3600" dirty="0" err="1" smtClean="0"/>
              <a:t>papers</a:t>
            </a:r>
            <a:endParaRPr lang="de-DE" sz="3600" dirty="0"/>
          </a:p>
        </p:txBody>
      </p:sp>
      <p:sp>
        <p:nvSpPr>
          <p:cNvPr id="3" name="Inhaltsplatzhalter 2"/>
          <p:cNvSpPr>
            <a:spLocks noGrp="1"/>
          </p:cNvSpPr>
          <p:nvPr>
            <p:ph idx="1"/>
          </p:nvPr>
        </p:nvSpPr>
        <p:spPr>
          <a:xfrm>
            <a:off x="467544" y="1628800"/>
            <a:ext cx="7740860" cy="4932548"/>
          </a:xfrm>
        </p:spPr>
        <p:txBody>
          <a:bodyPr/>
          <a:lstStyle/>
          <a:p>
            <a:pPr marL="0" indent="0">
              <a:buNone/>
            </a:pPr>
            <a:r>
              <a:rPr lang="de-DE" sz="1600" b="1" dirty="0"/>
              <a:t>Test-Case </a:t>
            </a:r>
            <a:r>
              <a:rPr lang="de-DE" sz="1600" b="1" dirty="0" smtClean="0"/>
              <a:t>Generation</a:t>
            </a:r>
          </a:p>
          <a:p>
            <a:pPr marL="0" indent="0">
              <a:buNone/>
            </a:pPr>
            <a:endParaRPr lang="de-DE" sz="1600" dirty="0" smtClean="0"/>
          </a:p>
          <a:p>
            <a:pPr marL="0" indent="0">
              <a:buNone/>
            </a:pPr>
            <a:r>
              <a:rPr lang="de-DE" sz="1600" dirty="0" smtClean="0"/>
              <a:t>Feedback-</a:t>
            </a:r>
            <a:r>
              <a:rPr lang="de-DE" sz="1600" dirty="0" err="1" smtClean="0"/>
              <a:t>Directed</a:t>
            </a:r>
            <a:r>
              <a:rPr lang="de-DE" sz="1600" dirty="0" smtClean="0"/>
              <a:t> </a:t>
            </a:r>
            <a:r>
              <a:rPr lang="de-DE" sz="1600" dirty="0"/>
              <a:t>Unit Test Generation </a:t>
            </a:r>
            <a:r>
              <a:rPr lang="de-DE" sz="1600" dirty="0" err="1"/>
              <a:t>for</a:t>
            </a:r>
            <a:r>
              <a:rPr lang="de-DE" sz="1600" dirty="0"/>
              <a:t> C/C++ </a:t>
            </a:r>
            <a:r>
              <a:rPr lang="de-DE" sz="1600" dirty="0" err="1"/>
              <a:t>using</a:t>
            </a:r>
            <a:r>
              <a:rPr lang="de-DE" sz="1600" dirty="0"/>
              <a:t> </a:t>
            </a:r>
            <a:r>
              <a:rPr lang="de-DE" sz="1600" dirty="0" err="1"/>
              <a:t>Concolic</a:t>
            </a:r>
            <a:r>
              <a:rPr lang="de-DE" sz="1600" dirty="0"/>
              <a:t> </a:t>
            </a:r>
            <a:r>
              <a:rPr lang="de-DE" sz="1600" dirty="0" err="1"/>
              <a:t>Execution</a:t>
            </a:r>
            <a:r>
              <a:rPr lang="de-DE" sz="1600" dirty="0"/>
              <a:t> </a:t>
            </a:r>
            <a:br>
              <a:rPr lang="de-DE" sz="1600" dirty="0"/>
            </a:br>
            <a:r>
              <a:rPr lang="de-DE" sz="1600" dirty="0" err="1"/>
              <a:t>Pranav</a:t>
            </a:r>
            <a:r>
              <a:rPr lang="de-DE" sz="1600" dirty="0"/>
              <a:t> </a:t>
            </a:r>
            <a:r>
              <a:rPr lang="de-DE" sz="1600" dirty="0" err="1"/>
              <a:t>Garg</a:t>
            </a:r>
            <a:r>
              <a:rPr lang="de-DE" sz="1600" dirty="0"/>
              <a:t>, Franjo </a:t>
            </a:r>
            <a:r>
              <a:rPr lang="de-DE" sz="1600" dirty="0" err="1"/>
              <a:t>Ivancic</a:t>
            </a:r>
            <a:r>
              <a:rPr lang="de-DE" sz="1600" dirty="0"/>
              <a:t>, </a:t>
            </a:r>
            <a:r>
              <a:rPr lang="de-DE" sz="1600" dirty="0" err="1"/>
              <a:t>Gogul</a:t>
            </a:r>
            <a:r>
              <a:rPr lang="de-DE" sz="1600" dirty="0"/>
              <a:t> Balakrishnan, </a:t>
            </a:r>
            <a:r>
              <a:rPr lang="de-DE" sz="1600" dirty="0" err="1"/>
              <a:t>Naoto</a:t>
            </a:r>
            <a:r>
              <a:rPr lang="de-DE" sz="1600" dirty="0"/>
              <a:t> Maeda, </a:t>
            </a:r>
            <a:r>
              <a:rPr lang="de-DE" sz="1600" dirty="0" err="1"/>
              <a:t>and</a:t>
            </a:r>
            <a:r>
              <a:rPr lang="de-DE" sz="1600" dirty="0"/>
              <a:t> </a:t>
            </a:r>
            <a:r>
              <a:rPr lang="de-DE" sz="1600" dirty="0" err="1"/>
              <a:t>Aarti</a:t>
            </a:r>
            <a:r>
              <a:rPr lang="de-DE" sz="1600" dirty="0"/>
              <a:t> Gupta</a:t>
            </a:r>
            <a:br>
              <a:rPr lang="de-DE" sz="1600" dirty="0"/>
            </a:br>
            <a:r>
              <a:rPr lang="de-DE" sz="1600" i="1" dirty="0"/>
              <a:t>(University </a:t>
            </a:r>
            <a:r>
              <a:rPr lang="de-DE" sz="1600" i="1" dirty="0" err="1"/>
              <a:t>of</a:t>
            </a:r>
            <a:r>
              <a:rPr lang="de-DE" sz="1600" i="1" dirty="0"/>
              <a:t> Illinois </a:t>
            </a:r>
            <a:r>
              <a:rPr lang="de-DE" sz="1600" i="1" dirty="0" err="1"/>
              <a:t>at</a:t>
            </a:r>
            <a:r>
              <a:rPr lang="de-DE" sz="1600" i="1" dirty="0"/>
              <a:t> </a:t>
            </a:r>
            <a:r>
              <a:rPr lang="de-DE" sz="1600" i="1" dirty="0" err="1"/>
              <a:t>Urbana-Champaign</a:t>
            </a:r>
            <a:r>
              <a:rPr lang="de-DE" sz="1600" i="1" dirty="0"/>
              <a:t>, USA; NEC Labs, USA; NEC, Japan</a:t>
            </a:r>
            <a:r>
              <a:rPr lang="de-DE" sz="1600" i="1" dirty="0" smtClean="0"/>
              <a:t>)</a:t>
            </a:r>
          </a:p>
          <a:p>
            <a:pPr marL="0" indent="0">
              <a:buNone/>
            </a:pPr>
            <a:endParaRPr lang="de-DE" sz="1600" i="1" dirty="0"/>
          </a:p>
          <a:p>
            <a:pPr marL="0" indent="0">
              <a:buNone/>
            </a:pPr>
            <a:r>
              <a:rPr lang="de-DE" sz="1600" dirty="0" smtClean="0"/>
              <a:t>A </a:t>
            </a:r>
            <a:r>
              <a:rPr lang="de-DE" sz="1600" dirty="0"/>
              <a:t>Learning-</a:t>
            </a:r>
            <a:r>
              <a:rPr lang="de-DE" sz="1600" dirty="0" err="1"/>
              <a:t>Based</a:t>
            </a:r>
            <a:r>
              <a:rPr lang="de-DE" sz="1600" dirty="0"/>
              <a:t> </a:t>
            </a:r>
            <a:r>
              <a:rPr lang="de-DE" sz="1600" dirty="0" err="1"/>
              <a:t>Method</a:t>
            </a:r>
            <a:r>
              <a:rPr lang="de-DE" sz="1600" dirty="0"/>
              <a:t> </a:t>
            </a:r>
            <a:r>
              <a:rPr lang="de-DE" sz="1600" dirty="0" err="1"/>
              <a:t>for</a:t>
            </a:r>
            <a:r>
              <a:rPr lang="de-DE" sz="1600" dirty="0"/>
              <a:t> </a:t>
            </a:r>
            <a:r>
              <a:rPr lang="de-DE" sz="1600" dirty="0" err="1"/>
              <a:t>Combining</a:t>
            </a:r>
            <a:r>
              <a:rPr lang="de-DE" sz="1600" dirty="0"/>
              <a:t> </a:t>
            </a:r>
            <a:r>
              <a:rPr lang="de-DE" sz="1600" dirty="0" err="1"/>
              <a:t>Testing</a:t>
            </a:r>
            <a:r>
              <a:rPr lang="de-DE" sz="1600" dirty="0"/>
              <a:t> </a:t>
            </a:r>
            <a:r>
              <a:rPr lang="de-DE" sz="1600" dirty="0" err="1"/>
              <a:t>Techniques</a:t>
            </a:r>
            <a:r>
              <a:rPr lang="de-DE" sz="1600" dirty="0"/>
              <a:t> </a:t>
            </a:r>
            <a:br>
              <a:rPr lang="de-DE" sz="1600" dirty="0"/>
            </a:br>
            <a:r>
              <a:rPr lang="de-DE" sz="1600" dirty="0"/>
              <a:t>Domenico </a:t>
            </a:r>
            <a:r>
              <a:rPr lang="de-DE" sz="1600" dirty="0" err="1"/>
              <a:t>Cotroneo</a:t>
            </a:r>
            <a:r>
              <a:rPr lang="de-DE" sz="1600" dirty="0"/>
              <a:t>, Roberto </a:t>
            </a:r>
            <a:r>
              <a:rPr lang="de-DE" sz="1600" dirty="0" err="1"/>
              <a:t>Pietrantuono</a:t>
            </a:r>
            <a:r>
              <a:rPr lang="de-DE" sz="1600" dirty="0"/>
              <a:t>, </a:t>
            </a:r>
            <a:r>
              <a:rPr lang="de-DE" sz="1600" dirty="0" err="1"/>
              <a:t>and</a:t>
            </a:r>
            <a:r>
              <a:rPr lang="de-DE" sz="1600" dirty="0"/>
              <a:t> Stefano Russo</a:t>
            </a:r>
            <a:br>
              <a:rPr lang="de-DE" sz="1600" dirty="0"/>
            </a:br>
            <a:r>
              <a:rPr lang="de-DE" sz="1600" i="1" dirty="0"/>
              <a:t>(</a:t>
            </a:r>
            <a:r>
              <a:rPr lang="de-DE" sz="1600" i="1" dirty="0" err="1"/>
              <a:t>Università</a:t>
            </a:r>
            <a:r>
              <a:rPr lang="de-DE" sz="1600" i="1" dirty="0"/>
              <a:t> di Napoli Federico II, </a:t>
            </a:r>
            <a:r>
              <a:rPr lang="de-DE" sz="1600" i="1" dirty="0" err="1"/>
              <a:t>Italy</a:t>
            </a:r>
            <a:r>
              <a:rPr lang="de-DE" sz="1600" i="1" dirty="0"/>
              <a:t>; Lab CINI-ITEM Carlo </a:t>
            </a:r>
            <a:r>
              <a:rPr lang="de-DE" sz="1600" i="1" dirty="0" err="1"/>
              <a:t>Savy</a:t>
            </a:r>
            <a:r>
              <a:rPr lang="de-DE" sz="1600" i="1" dirty="0"/>
              <a:t>, </a:t>
            </a:r>
            <a:r>
              <a:rPr lang="de-DE" sz="1600" i="1" dirty="0" err="1"/>
              <a:t>Italy</a:t>
            </a:r>
            <a:r>
              <a:rPr lang="de-DE" sz="1600" i="1" dirty="0"/>
              <a:t>)</a:t>
            </a:r>
            <a:r>
              <a:rPr lang="de-DE" sz="1600" dirty="0"/>
              <a:t/>
            </a:r>
            <a:br>
              <a:rPr lang="de-DE" sz="1600" dirty="0"/>
            </a:br>
            <a:endParaRPr lang="de-DE" sz="1600" dirty="0" smtClean="0"/>
          </a:p>
          <a:p>
            <a:pPr marL="0" indent="0">
              <a:buNone/>
            </a:pPr>
            <a:r>
              <a:rPr lang="de-DE" sz="1600" dirty="0"/>
              <a:t>Human Performance Regression </a:t>
            </a:r>
            <a:r>
              <a:rPr lang="de-DE" sz="1600" dirty="0" err="1"/>
              <a:t>Testing</a:t>
            </a:r>
            <a:r>
              <a:rPr lang="de-DE" sz="1600" dirty="0"/>
              <a:t> </a:t>
            </a:r>
            <a:br>
              <a:rPr lang="de-DE" sz="1600" dirty="0"/>
            </a:br>
            <a:r>
              <a:rPr lang="de-DE" sz="1600" dirty="0"/>
              <a:t>Amanda </a:t>
            </a:r>
            <a:r>
              <a:rPr lang="de-DE" sz="1600" dirty="0" err="1"/>
              <a:t>Swearngin</a:t>
            </a:r>
            <a:r>
              <a:rPr lang="de-DE" sz="1600" dirty="0"/>
              <a:t>, Myra B. Cohen, Bonnie E. John, </a:t>
            </a:r>
            <a:r>
              <a:rPr lang="de-DE" sz="1600" dirty="0" err="1"/>
              <a:t>and</a:t>
            </a:r>
            <a:r>
              <a:rPr lang="de-DE" sz="1600" dirty="0"/>
              <a:t> Rachel K. E. Bellamy</a:t>
            </a:r>
            <a:br>
              <a:rPr lang="de-DE" sz="1600" dirty="0"/>
            </a:br>
            <a:r>
              <a:rPr lang="de-DE" sz="1600" i="1" dirty="0"/>
              <a:t>(University </a:t>
            </a:r>
            <a:r>
              <a:rPr lang="de-DE" sz="1600" i="1" dirty="0" err="1"/>
              <a:t>of</a:t>
            </a:r>
            <a:r>
              <a:rPr lang="de-DE" sz="1600" i="1" dirty="0"/>
              <a:t> Nebraska-Lincoln, USA; IBM Research, USA</a:t>
            </a:r>
            <a:r>
              <a:rPr lang="de-DE" sz="1600" i="1" dirty="0" smtClean="0"/>
              <a:t>)</a:t>
            </a:r>
          </a:p>
          <a:p>
            <a:pPr marL="0" indent="0">
              <a:buNone/>
            </a:pPr>
            <a:endParaRPr lang="de-DE" sz="1600" i="1" dirty="0"/>
          </a:p>
          <a:p>
            <a:pPr marL="0" indent="0">
              <a:buNone/>
            </a:pPr>
            <a:r>
              <a:rPr lang="de-DE" sz="1600" dirty="0" err="1"/>
              <a:t>Guided</a:t>
            </a:r>
            <a:r>
              <a:rPr lang="de-DE" sz="1600" dirty="0"/>
              <a:t> Test Generation </a:t>
            </a:r>
            <a:r>
              <a:rPr lang="de-DE" sz="1600" dirty="0" err="1"/>
              <a:t>for</a:t>
            </a:r>
            <a:r>
              <a:rPr lang="de-DE" sz="1600" dirty="0"/>
              <a:t> Web </a:t>
            </a:r>
            <a:r>
              <a:rPr lang="de-DE" sz="1600" dirty="0" err="1"/>
              <a:t>Applications</a:t>
            </a:r>
            <a:r>
              <a:rPr lang="de-DE" sz="1600" dirty="0"/>
              <a:t> </a:t>
            </a:r>
            <a:br>
              <a:rPr lang="de-DE" sz="1600" dirty="0"/>
            </a:br>
            <a:r>
              <a:rPr lang="de-DE" sz="1600" dirty="0"/>
              <a:t>Suresh </a:t>
            </a:r>
            <a:r>
              <a:rPr lang="de-DE" sz="1600" dirty="0" err="1"/>
              <a:t>Thummalapenta</a:t>
            </a:r>
            <a:r>
              <a:rPr lang="de-DE" sz="1600" dirty="0"/>
              <a:t>, K. </a:t>
            </a:r>
            <a:r>
              <a:rPr lang="de-DE" sz="1600" dirty="0" err="1"/>
              <a:t>Vasanta</a:t>
            </a:r>
            <a:r>
              <a:rPr lang="de-DE" sz="1600" dirty="0"/>
              <a:t> </a:t>
            </a:r>
            <a:r>
              <a:rPr lang="de-DE" sz="1600" dirty="0" err="1"/>
              <a:t>Lakshmi</a:t>
            </a:r>
            <a:r>
              <a:rPr lang="de-DE" sz="1600" dirty="0"/>
              <a:t>, </a:t>
            </a:r>
            <a:r>
              <a:rPr lang="de-DE" sz="1600" dirty="0" err="1"/>
              <a:t>Saurabh</a:t>
            </a:r>
            <a:r>
              <a:rPr lang="de-DE" sz="1600" dirty="0"/>
              <a:t> </a:t>
            </a:r>
            <a:r>
              <a:rPr lang="de-DE" sz="1600" dirty="0" err="1"/>
              <a:t>Sinha</a:t>
            </a:r>
            <a:r>
              <a:rPr lang="de-DE" sz="1600" dirty="0"/>
              <a:t>, </a:t>
            </a:r>
            <a:r>
              <a:rPr lang="de-DE" sz="1600" dirty="0" err="1"/>
              <a:t>Nishant</a:t>
            </a:r>
            <a:r>
              <a:rPr lang="de-DE" sz="1600" dirty="0"/>
              <a:t> </a:t>
            </a:r>
            <a:r>
              <a:rPr lang="de-DE" sz="1600" dirty="0" err="1"/>
              <a:t>Sinha</a:t>
            </a:r>
            <a:r>
              <a:rPr lang="de-DE" sz="1600" dirty="0"/>
              <a:t>, </a:t>
            </a:r>
            <a:r>
              <a:rPr lang="de-DE" sz="1600" dirty="0" err="1"/>
              <a:t>and</a:t>
            </a:r>
            <a:r>
              <a:rPr lang="de-DE" sz="1600" dirty="0"/>
              <a:t> </a:t>
            </a:r>
            <a:r>
              <a:rPr lang="de-DE" sz="1600" dirty="0" err="1"/>
              <a:t>Satish</a:t>
            </a:r>
            <a:r>
              <a:rPr lang="de-DE" sz="1600" dirty="0"/>
              <a:t> Chandra</a:t>
            </a:r>
            <a:br>
              <a:rPr lang="de-DE" sz="1600" dirty="0"/>
            </a:br>
            <a:r>
              <a:rPr lang="de-DE" sz="1600" i="1" dirty="0"/>
              <a:t>(IBM Research, </a:t>
            </a:r>
            <a:r>
              <a:rPr lang="de-DE" sz="1600" i="1" dirty="0" err="1"/>
              <a:t>India</a:t>
            </a:r>
            <a:r>
              <a:rPr lang="de-DE" sz="1600" i="1" dirty="0"/>
              <a:t>; Indian Institute </a:t>
            </a:r>
            <a:r>
              <a:rPr lang="de-DE" sz="1600" i="1" dirty="0" err="1"/>
              <a:t>of</a:t>
            </a:r>
            <a:r>
              <a:rPr lang="de-DE" sz="1600" i="1" dirty="0"/>
              <a:t> Science, </a:t>
            </a:r>
            <a:r>
              <a:rPr lang="de-DE" sz="1600" i="1" dirty="0" err="1"/>
              <a:t>India</a:t>
            </a:r>
            <a:r>
              <a:rPr lang="de-DE" sz="1600" i="1" dirty="0"/>
              <a:t>; IBM Research, USA)</a:t>
            </a:r>
          </a:p>
          <a:p>
            <a:pPr marL="0" indent="0">
              <a:buNone/>
            </a:pPr>
            <a:endParaRPr lang="de-DE" sz="1600" i="1" dirty="0" smtClean="0"/>
          </a:p>
          <a:p>
            <a:pPr marL="0" indent="0">
              <a:buNone/>
            </a:pPr>
            <a:endParaRPr lang="de-DE" sz="1800" i="1" dirty="0"/>
          </a:p>
          <a:p>
            <a:pPr marL="0" indent="0">
              <a:buNone/>
            </a:pPr>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20</a:t>
            </a:fld>
            <a:endParaRPr lang="de-DE"/>
          </a:p>
        </p:txBody>
      </p:sp>
    </p:spTree>
    <p:extLst>
      <p:ext uri="{BB962C8B-B14F-4D97-AF65-F5344CB8AC3E}">
        <p14:creationId xmlns:p14="http://schemas.microsoft.com/office/powerpoint/2010/main" val="2236274541"/>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96652"/>
            <a:ext cx="7793037" cy="713297"/>
          </a:xfrm>
        </p:spPr>
        <p:txBody>
          <a:bodyPr/>
          <a:lstStyle/>
          <a:p>
            <a:r>
              <a:rPr lang="de-DE" sz="3600" dirty="0" err="1" smtClean="0"/>
              <a:t>Testing</a:t>
            </a:r>
            <a:r>
              <a:rPr lang="de-DE" sz="3600" dirty="0" smtClean="0"/>
              <a:t>: </a:t>
            </a:r>
            <a:r>
              <a:rPr lang="de-DE" sz="3600" dirty="0" err="1" smtClean="0"/>
              <a:t>complete</a:t>
            </a:r>
            <a:r>
              <a:rPr lang="de-DE" sz="3600" dirty="0" smtClean="0"/>
              <a:t> </a:t>
            </a:r>
            <a:r>
              <a:rPr lang="de-DE" sz="3600" dirty="0" err="1" smtClean="0"/>
              <a:t>list</a:t>
            </a:r>
            <a:r>
              <a:rPr lang="de-DE" sz="3600" dirty="0" smtClean="0"/>
              <a:t> </a:t>
            </a:r>
            <a:r>
              <a:rPr lang="de-DE" sz="3600" dirty="0" err="1" smtClean="0"/>
              <a:t>of</a:t>
            </a:r>
            <a:r>
              <a:rPr lang="de-DE" sz="3600" dirty="0" smtClean="0"/>
              <a:t> 20 </a:t>
            </a:r>
            <a:r>
              <a:rPr lang="de-DE" sz="3600" dirty="0" err="1" smtClean="0"/>
              <a:t>papers</a:t>
            </a:r>
            <a:endParaRPr lang="de-DE" sz="3600" dirty="0"/>
          </a:p>
        </p:txBody>
      </p:sp>
      <p:sp>
        <p:nvSpPr>
          <p:cNvPr id="3" name="Inhaltsplatzhalter 2"/>
          <p:cNvSpPr>
            <a:spLocks noGrp="1"/>
          </p:cNvSpPr>
          <p:nvPr>
            <p:ph idx="1"/>
          </p:nvPr>
        </p:nvSpPr>
        <p:spPr>
          <a:xfrm>
            <a:off x="467544" y="1628800"/>
            <a:ext cx="7740860" cy="4932548"/>
          </a:xfrm>
        </p:spPr>
        <p:txBody>
          <a:bodyPr/>
          <a:lstStyle/>
          <a:p>
            <a:pPr marL="0" indent="0">
              <a:buNone/>
            </a:pPr>
            <a:r>
              <a:rPr lang="de-DE" sz="1600" b="1" dirty="0"/>
              <a:t>Test-Case </a:t>
            </a:r>
            <a:r>
              <a:rPr lang="de-DE" sz="1600" b="1" dirty="0" err="1" smtClean="0"/>
              <a:t>Selection</a:t>
            </a:r>
            <a:endParaRPr lang="de-DE" sz="1600" b="1" dirty="0" smtClean="0"/>
          </a:p>
          <a:p>
            <a:pPr marL="0" indent="0">
              <a:buNone/>
            </a:pPr>
            <a:endParaRPr lang="de-DE" sz="1600" dirty="0" smtClean="0"/>
          </a:p>
          <a:p>
            <a:pPr marL="0" indent="0">
              <a:buNone/>
            </a:pPr>
            <a:r>
              <a:rPr lang="en-US" sz="1600" dirty="0"/>
              <a:t>Comparing Multi-point Stride Coverage and Dataflow Coverage </a:t>
            </a:r>
            <a:br>
              <a:rPr lang="en-US" sz="1600" dirty="0"/>
            </a:br>
            <a:r>
              <a:rPr lang="en-US" sz="1600" dirty="0"/>
              <a:t>Mohammad Mahdi Hassan and James H. Andrews</a:t>
            </a:r>
            <a:br>
              <a:rPr lang="en-US" sz="1600" dirty="0"/>
            </a:br>
            <a:r>
              <a:rPr lang="en-US" sz="1600" i="1" dirty="0"/>
              <a:t>(University of Western Ontario, Canada</a:t>
            </a:r>
            <a:r>
              <a:rPr lang="en-US" sz="1600" i="1" dirty="0" smtClean="0"/>
              <a:t>)</a:t>
            </a:r>
          </a:p>
          <a:p>
            <a:pPr marL="0" indent="0">
              <a:buNone/>
            </a:pPr>
            <a:endParaRPr lang="en-US" sz="1600" i="1" dirty="0"/>
          </a:p>
          <a:p>
            <a:pPr marL="0" indent="0">
              <a:buNone/>
            </a:pPr>
            <a:r>
              <a:rPr lang="de-DE" sz="1600" dirty="0"/>
              <a:t>Interaction-</a:t>
            </a:r>
            <a:r>
              <a:rPr lang="de-DE" sz="1600" dirty="0" err="1"/>
              <a:t>Based</a:t>
            </a:r>
            <a:r>
              <a:rPr lang="de-DE" sz="1600" dirty="0"/>
              <a:t> Test-Suite </a:t>
            </a:r>
            <a:r>
              <a:rPr lang="de-DE" sz="1600" dirty="0" err="1"/>
              <a:t>Minimization</a:t>
            </a:r>
            <a:r>
              <a:rPr lang="de-DE" sz="1600" dirty="0"/>
              <a:t> </a:t>
            </a:r>
            <a:br>
              <a:rPr lang="de-DE" sz="1600" dirty="0"/>
            </a:br>
            <a:r>
              <a:rPr lang="de-DE" sz="1600" dirty="0"/>
              <a:t>Dale Blue, </a:t>
            </a:r>
            <a:r>
              <a:rPr lang="de-DE" sz="1600" dirty="0" err="1"/>
              <a:t>Itai</a:t>
            </a:r>
            <a:r>
              <a:rPr lang="de-DE" sz="1600" dirty="0"/>
              <a:t> Segall, Rachel </a:t>
            </a:r>
            <a:r>
              <a:rPr lang="de-DE" sz="1600" dirty="0" err="1"/>
              <a:t>Tzoref</a:t>
            </a:r>
            <a:r>
              <a:rPr lang="de-DE" sz="1600" dirty="0"/>
              <a:t>-Brill, </a:t>
            </a:r>
            <a:r>
              <a:rPr lang="de-DE" sz="1600" dirty="0" err="1"/>
              <a:t>and</a:t>
            </a:r>
            <a:r>
              <a:rPr lang="de-DE" sz="1600" dirty="0"/>
              <a:t> </a:t>
            </a:r>
            <a:r>
              <a:rPr lang="de-DE" sz="1600" dirty="0" err="1"/>
              <a:t>Aviad</a:t>
            </a:r>
            <a:r>
              <a:rPr lang="de-DE" sz="1600" dirty="0"/>
              <a:t> </a:t>
            </a:r>
            <a:r>
              <a:rPr lang="de-DE" sz="1600" dirty="0" err="1"/>
              <a:t>Zlotnick</a:t>
            </a:r>
            <a:r>
              <a:rPr lang="de-DE" sz="1600" dirty="0"/>
              <a:t/>
            </a:r>
            <a:br>
              <a:rPr lang="de-DE" sz="1600" dirty="0"/>
            </a:br>
            <a:r>
              <a:rPr lang="de-DE" sz="1600" i="1" dirty="0"/>
              <a:t>(IBM, USA; IBM Research, Israel</a:t>
            </a:r>
            <a:r>
              <a:rPr lang="de-DE" sz="1600" i="1" dirty="0" smtClean="0"/>
              <a:t>)</a:t>
            </a:r>
          </a:p>
          <a:p>
            <a:pPr marL="0" indent="0">
              <a:buNone/>
            </a:pPr>
            <a:endParaRPr lang="de-DE" sz="1600" i="1" dirty="0"/>
          </a:p>
          <a:p>
            <a:pPr marL="0" indent="0">
              <a:buNone/>
            </a:pPr>
            <a:r>
              <a:rPr lang="de-DE" sz="1600" dirty="0" err="1"/>
              <a:t>Bridging</a:t>
            </a:r>
            <a:r>
              <a:rPr lang="de-DE" sz="1600" dirty="0"/>
              <a:t> </a:t>
            </a:r>
            <a:r>
              <a:rPr lang="de-DE" sz="1600" dirty="0" err="1"/>
              <a:t>the</a:t>
            </a:r>
            <a:r>
              <a:rPr lang="de-DE" sz="1600" dirty="0"/>
              <a:t> Gap </a:t>
            </a:r>
            <a:r>
              <a:rPr lang="de-DE" sz="1600" dirty="0" err="1"/>
              <a:t>between</a:t>
            </a:r>
            <a:r>
              <a:rPr lang="de-DE" sz="1600" dirty="0"/>
              <a:t> </a:t>
            </a:r>
            <a:r>
              <a:rPr lang="de-DE" sz="1600" dirty="0" err="1"/>
              <a:t>the</a:t>
            </a:r>
            <a:r>
              <a:rPr lang="de-DE" sz="1600" dirty="0"/>
              <a:t> Total </a:t>
            </a:r>
            <a:r>
              <a:rPr lang="de-DE" sz="1600" dirty="0" err="1"/>
              <a:t>and</a:t>
            </a:r>
            <a:r>
              <a:rPr lang="de-DE" sz="1600" dirty="0"/>
              <a:t> Additional Test-Case </a:t>
            </a:r>
            <a:r>
              <a:rPr lang="de-DE" sz="1600" dirty="0" err="1"/>
              <a:t>Prioritization</a:t>
            </a:r>
            <a:r>
              <a:rPr lang="de-DE" sz="1600" dirty="0"/>
              <a:t> </a:t>
            </a:r>
            <a:r>
              <a:rPr lang="de-DE" sz="1600" dirty="0" err="1"/>
              <a:t>Strategies</a:t>
            </a:r>
            <a:r>
              <a:rPr lang="de-DE" sz="1600" dirty="0"/>
              <a:t> </a:t>
            </a:r>
            <a:br>
              <a:rPr lang="de-DE" sz="1600" dirty="0"/>
            </a:br>
            <a:r>
              <a:rPr lang="de-DE" sz="1600" dirty="0" err="1"/>
              <a:t>Lingming</a:t>
            </a:r>
            <a:r>
              <a:rPr lang="de-DE" sz="1600" dirty="0"/>
              <a:t> Zhang, Dan Hao, </a:t>
            </a:r>
            <a:r>
              <a:rPr lang="de-DE" sz="1600" dirty="0" err="1"/>
              <a:t>Lu</a:t>
            </a:r>
            <a:r>
              <a:rPr lang="de-DE" sz="1600" dirty="0"/>
              <a:t> Zhang, Gregg Rothermel, </a:t>
            </a:r>
            <a:r>
              <a:rPr lang="de-DE" sz="1600" dirty="0" err="1"/>
              <a:t>and</a:t>
            </a:r>
            <a:r>
              <a:rPr lang="de-DE" sz="1600" dirty="0"/>
              <a:t> Hong Mei</a:t>
            </a:r>
            <a:br>
              <a:rPr lang="de-DE" sz="1600" dirty="0"/>
            </a:br>
            <a:r>
              <a:rPr lang="de-DE" sz="1600" i="1" dirty="0"/>
              <a:t>(Peking University, China; University </a:t>
            </a:r>
            <a:r>
              <a:rPr lang="de-DE" sz="1600" i="1" dirty="0" err="1"/>
              <a:t>of</a:t>
            </a:r>
            <a:r>
              <a:rPr lang="de-DE" sz="1600" i="1" dirty="0"/>
              <a:t> Texas </a:t>
            </a:r>
            <a:r>
              <a:rPr lang="de-DE" sz="1600" i="1" dirty="0" err="1"/>
              <a:t>at</a:t>
            </a:r>
            <a:r>
              <a:rPr lang="de-DE" sz="1600" i="1" dirty="0"/>
              <a:t> Austin, USA; University </a:t>
            </a:r>
            <a:r>
              <a:rPr lang="de-DE" sz="1600" i="1" dirty="0" err="1"/>
              <a:t>of</a:t>
            </a:r>
            <a:r>
              <a:rPr lang="de-DE" sz="1600" i="1" dirty="0"/>
              <a:t> Nebraska-Lincoln, USA</a:t>
            </a:r>
            <a:r>
              <a:rPr lang="de-DE" sz="1600" i="1" dirty="0" smtClean="0"/>
              <a:t>) </a:t>
            </a:r>
          </a:p>
          <a:p>
            <a:pPr marL="0" indent="0">
              <a:buNone/>
            </a:pPr>
            <a:endParaRPr lang="de-DE" sz="1800" i="1" dirty="0"/>
          </a:p>
          <a:p>
            <a:pPr marL="0" indent="0">
              <a:buNone/>
            </a:pPr>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21</a:t>
            </a:fld>
            <a:endParaRPr lang="de-DE"/>
          </a:p>
        </p:txBody>
      </p:sp>
    </p:spTree>
    <p:extLst>
      <p:ext uri="{BB962C8B-B14F-4D97-AF65-F5344CB8AC3E}">
        <p14:creationId xmlns:p14="http://schemas.microsoft.com/office/powerpoint/2010/main" val="2048434866"/>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96652"/>
            <a:ext cx="7793037" cy="713297"/>
          </a:xfrm>
        </p:spPr>
        <p:txBody>
          <a:bodyPr/>
          <a:lstStyle/>
          <a:p>
            <a:r>
              <a:rPr lang="de-DE" sz="3600" dirty="0" err="1" smtClean="0"/>
              <a:t>Testing</a:t>
            </a:r>
            <a:r>
              <a:rPr lang="de-DE" sz="3600" dirty="0" smtClean="0"/>
              <a:t>: </a:t>
            </a:r>
            <a:r>
              <a:rPr lang="de-DE" sz="3600" dirty="0" err="1" smtClean="0"/>
              <a:t>complete</a:t>
            </a:r>
            <a:r>
              <a:rPr lang="de-DE" sz="3600" dirty="0" smtClean="0"/>
              <a:t> </a:t>
            </a:r>
            <a:r>
              <a:rPr lang="de-DE" sz="3600" dirty="0" err="1" smtClean="0"/>
              <a:t>list</a:t>
            </a:r>
            <a:r>
              <a:rPr lang="de-DE" sz="3600" dirty="0" smtClean="0"/>
              <a:t> </a:t>
            </a:r>
            <a:r>
              <a:rPr lang="de-DE" sz="3600" dirty="0" err="1" smtClean="0"/>
              <a:t>of</a:t>
            </a:r>
            <a:r>
              <a:rPr lang="de-DE" sz="3600" dirty="0" smtClean="0"/>
              <a:t> 20 </a:t>
            </a:r>
            <a:r>
              <a:rPr lang="de-DE" sz="3600" dirty="0" err="1" smtClean="0"/>
              <a:t>papers</a:t>
            </a:r>
            <a:endParaRPr lang="de-DE" sz="3600" dirty="0"/>
          </a:p>
        </p:txBody>
      </p:sp>
      <p:sp>
        <p:nvSpPr>
          <p:cNvPr id="3" name="Inhaltsplatzhalter 2"/>
          <p:cNvSpPr>
            <a:spLocks noGrp="1"/>
          </p:cNvSpPr>
          <p:nvPr>
            <p:ph idx="1"/>
          </p:nvPr>
        </p:nvSpPr>
        <p:spPr>
          <a:xfrm>
            <a:off x="467544" y="1628800"/>
            <a:ext cx="7740860" cy="4932548"/>
          </a:xfrm>
        </p:spPr>
        <p:txBody>
          <a:bodyPr/>
          <a:lstStyle/>
          <a:p>
            <a:pPr marL="0" indent="0">
              <a:buNone/>
            </a:pPr>
            <a:r>
              <a:rPr lang="de-DE" sz="1600" b="1" dirty="0" smtClean="0"/>
              <a:t>Debugging</a:t>
            </a:r>
          </a:p>
          <a:p>
            <a:pPr marL="0" indent="0">
              <a:buNone/>
            </a:pPr>
            <a:endParaRPr lang="de-DE" sz="1600" dirty="0" smtClean="0"/>
          </a:p>
          <a:p>
            <a:pPr marL="0" indent="0">
              <a:buNone/>
            </a:pPr>
            <a:r>
              <a:rPr lang="de-DE" sz="1600" dirty="0"/>
              <a:t>The Design </a:t>
            </a:r>
            <a:r>
              <a:rPr lang="de-DE" sz="1600" dirty="0" err="1"/>
              <a:t>of</a:t>
            </a:r>
            <a:r>
              <a:rPr lang="de-DE" sz="1600" dirty="0"/>
              <a:t> Bug Fixes </a:t>
            </a:r>
            <a:br>
              <a:rPr lang="de-DE" sz="1600" dirty="0"/>
            </a:br>
            <a:r>
              <a:rPr lang="de-DE" sz="1600" dirty="0"/>
              <a:t>Emerson Murphy-Hill, Thomas Zimmermann, Christian Bird, </a:t>
            </a:r>
            <a:r>
              <a:rPr lang="de-DE" sz="1600" dirty="0" err="1"/>
              <a:t>and</a:t>
            </a:r>
            <a:r>
              <a:rPr lang="de-DE" sz="1600" dirty="0"/>
              <a:t> </a:t>
            </a:r>
            <a:r>
              <a:rPr lang="de-DE" sz="1600" dirty="0" err="1"/>
              <a:t>Nachiappan</a:t>
            </a:r>
            <a:r>
              <a:rPr lang="de-DE" sz="1600" dirty="0"/>
              <a:t> </a:t>
            </a:r>
            <a:r>
              <a:rPr lang="de-DE" sz="1600" dirty="0" err="1"/>
              <a:t>Nagappan</a:t>
            </a:r>
            <a:r>
              <a:rPr lang="de-DE" sz="1600" dirty="0"/>
              <a:t/>
            </a:r>
            <a:br>
              <a:rPr lang="de-DE" sz="1600" dirty="0"/>
            </a:br>
            <a:r>
              <a:rPr lang="de-DE" sz="1600" i="1" dirty="0"/>
              <a:t>(North Carolina State University, USA; Microsoft Research, USA</a:t>
            </a:r>
            <a:r>
              <a:rPr lang="de-DE" sz="1600" i="1" dirty="0" smtClean="0"/>
              <a:t>)</a:t>
            </a:r>
          </a:p>
          <a:p>
            <a:pPr marL="0" indent="0">
              <a:buNone/>
            </a:pPr>
            <a:endParaRPr lang="de-DE" sz="1600" i="1" dirty="0"/>
          </a:p>
          <a:p>
            <a:pPr marL="0" indent="0">
              <a:buNone/>
            </a:pPr>
            <a:r>
              <a:rPr lang="de-DE" sz="1600" dirty="0" err="1"/>
              <a:t>PorchLight</a:t>
            </a:r>
            <a:r>
              <a:rPr lang="de-DE" sz="1600" dirty="0"/>
              <a:t>: A Tag-</a:t>
            </a:r>
            <a:r>
              <a:rPr lang="de-DE" sz="1600" dirty="0" err="1"/>
              <a:t>Based</a:t>
            </a:r>
            <a:r>
              <a:rPr lang="de-DE" sz="1600" dirty="0"/>
              <a:t> Approach </a:t>
            </a:r>
            <a:r>
              <a:rPr lang="de-DE" sz="1600" dirty="0" err="1"/>
              <a:t>to</a:t>
            </a:r>
            <a:r>
              <a:rPr lang="de-DE" sz="1600" dirty="0"/>
              <a:t> Bug </a:t>
            </a:r>
            <a:r>
              <a:rPr lang="de-DE" sz="1600" dirty="0" err="1"/>
              <a:t>Triaging</a:t>
            </a:r>
            <a:r>
              <a:rPr lang="de-DE" sz="1600" dirty="0"/>
              <a:t> </a:t>
            </a:r>
            <a:br>
              <a:rPr lang="de-DE" sz="1600" dirty="0"/>
            </a:br>
            <a:r>
              <a:rPr lang="de-DE" sz="1600" dirty="0"/>
              <a:t>Gerald </a:t>
            </a:r>
            <a:r>
              <a:rPr lang="de-DE" sz="1600" dirty="0" err="1"/>
              <a:t>Bortis</a:t>
            </a:r>
            <a:r>
              <a:rPr lang="de-DE" sz="1600" dirty="0"/>
              <a:t> </a:t>
            </a:r>
            <a:r>
              <a:rPr lang="de-DE" sz="1600" dirty="0" err="1"/>
              <a:t>and</a:t>
            </a:r>
            <a:r>
              <a:rPr lang="de-DE" sz="1600" dirty="0"/>
              <a:t> André van der </a:t>
            </a:r>
            <a:r>
              <a:rPr lang="de-DE" sz="1600" dirty="0" err="1"/>
              <a:t>Hoek</a:t>
            </a:r>
            <a:r>
              <a:rPr lang="de-DE" sz="1600" dirty="0"/>
              <a:t/>
            </a:r>
            <a:br>
              <a:rPr lang="de-DE" sz="1600" dirty="0"/>
            </a:br>
            <a:r>
              <a:rPr lang="de-DE" sz="1600" i="1" dirty="0"/>
              <a:t>(UC Irvine, USA</a:t>
            </a:r>
            <a:r>
              <a:rPr lang="de-DE" sz="1600" i="1" dirty="0" smtClean="0"/>
              <a:t>)</a:t>
            </a:r>
          </a:p>
          <a:p>
            <a:pPr marL="0" indent="0">
              <a:buNone/>
            </a:pPr>
            <a:endParaRPr lang="de-DE" sz="1600" i="1" dirty="0"/>
          </a:p>
          <a:p>
            <a:pPr marL="0" indent="0">
              <a:buNone/>
            </a:pPr>
            <a:r>
              <a:rPr lang="en-US" sz="1600" dirty="0"/>
              <a:t>Expositor: Scriptable Time-Travel Debugging with First-Class Traces </a:t>
            </a:r>
            <a:br>
              <a:rPr lang="en-US" sz="1600" dirty="0"/>
            </a:br>
            <a:r>
              <a:rPr lang="en-US" sz="1600" dirty="0" err="1"/>
              <a:t>Yit</a:t>
            </a:r>
            <a:r>
              <a:rPr lang="en-US" sz="1600" dirty="0"/>
              <a:t> </a:t>
            </a:r>
            <a:r>
              <a:rPr lang="en-US" sz="1600" dirty="0" err="1"/>
              <a:t>Phang</a:t>
            </a:r>
            <a:r>
              <a:rPr lang="en-US" sz="1600" dirty="0"/>
              <a:t> </a:t>
            </a:r>
            <a:r>
              <a:rPr lang="en-US" sz="1600" dirty="0" err="1"/>
              <a:t>Khoo</a:t>
            </a:r>
            <a:r>
              <a:rPr lang="en-US" sz="1600" dirty="0"/>
              <a:t>, Jeffrey S. Foster, and Michael Hicks</a:t>
            </a:r>
            <a:br>
              <a:rPr lang="en-US" sz="1600" dirty="0"/>
            </a:br>
            <a:r>
              <a:rPr lang="en-US" sz="1600" i="1" dirty="0"/>
              <a:t>(University of Maryland, USA</a:t>
            </a:r>
            <a:r>
              <a:rPr lang="en-US" sz="1600" i="1" dirty="0" smtClean="0"/>
              <a:t>)</a:t>
            </a:r>
          </a:p>
          <a:p>
            <a:pPr marL="0" indent="0">
              <a:buNone/>
            </a:pPr>
            <a:endParaRPr lang="en-US" sz="1600" i="1" dirty="0"/>
          </a:p>
          <a:p>
            <a:pPr marL="0" indent="0">
              <a:buNone/>
            </a:pPr>
            <a:r>
              <a:rPr lang="de-DE" sz="1600" dirty="0" err="1"/>
              <a:t>Chronicler</a:t>
            </a:r>
            <a:r>
              <a:rPr lang="de-DE" sz="1600" dirty="0"/>
              <a:t>: Lightweight Recording </a:t>
            </a:r>
            <a:r>
              <a:rPr lang="de-DE" sz="1600" dirty="0" err="1"/>
              <a:t>to</a:t>
            </a:r>
            <a:r>
              <a:rPr lang="de-DE" sz="1600" dirty="0"/>
              <a:t> </a:t>
            </a:r>
            <a:r>
              <a:rPr lang="de-DE" sz="1600" dirty="0" err="1"/>
              <a:t>Reproduce</a:t>
            </a:r>
            <a:r>
              <a:rPr lang="de-DE" sz="1600" dirty="0"/>
              <a:t> Field </a:t>
            </a:r>
            <a:r>
              <a:rPr lang="de-DE" sz="1600" dirty="0" err="1"/>
              <a:t>Failures</a:t>
            </a:r>
            <a:r>
              <a:rPr lang="de-DE" sz="1600" dirty="0"/>
              <a:t> </a:t>
            </a:r>
            <a:br>
              <a:rPr lang="de-DE" sz="1600" dirty="0"/>
            </a:br>
            <a:r>
              <a:rPr lang="de-DE" sz="1600" dirty="0"/>
              <a:t>Jonathan Bell, Nikhil </a:t>
            </a:r>
            <a:r>
              <a:rPr lang="de-DE" sz="1600" dirty="0" err="1"/>
              <a:t>Sarda</a:t>
            </a:r>
            <a:r>
              <a:rPr lang="de-DE" sz="1600" dirty="0"/>
              <a:t>, </a:t>
            </a:r>
            <a:r>
              <a:rPr lang="de-DE" sz="1600" dirty="0" err="1"/>
              <a:t>and</a:t>
            </a:r>
            <a:r>
              <a:rPr lang="de-DE" sz="1600" dirty="0"/>
              <a:t> Gail Kaiser</a:t>
            </a:r>
            <a:br>
              <a:rPr lang="de-DE" sz="1600" dirty="0"/>
            </a:br>
            <a:r>
              <a:rPr lang="de-DE" sz="1600" i="1" dirty="0"/>
              <a:t>(Columbia University, USA</a:t>
            </a:r>
            <a:r>
              <a:rPr lang="de-DE" sz="1600" i="1" dirty="0" smtClean="0"/>
              <a:t>) </a:t>
            </a:r>
          </a:p>
          <a:p>
            <a:pPr marL="0" indent="0">
              <a:buNone/>
            </a:pPr>
            <a:endParaRPr lang="de-DE" sz="1800" i="1" dirty="0"/>
          </a:p>
          <a:p>
            <a:pPr marL="0" indent="0">
              <a:buNone/>
            </a:pPr>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22</a:t>
            </a:fld>
            <a:endParaRPr lang="de-DE"/>
          </a:p>
        </p:txBody>
      </p:sp>
    </p:spTree>
    <p:extLst>
      <p:ext uri="{BB962C8B-B14F-4D97-AF65-F5344CB8AC3E}">
        <p14:creationId xmlns:p14="http://schemas.microsoft.com/office/powerpoint/2010/main" val="460769072"/>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96652"/>
            <a:ext cx="7793037" cy="713297"/>
          </a:xfrm>
        </p:spPr>
        <p:txBody>
          <a:bodyPr/>
          <a:lstStyle/>
          <a:p>
            <a:r>
              <a:rPr lang="de-DE" sz="3600" dirty="0" err="1" smtClean="0"/>
              <a:t>Testing</a:t>
            </a:r>
            <a:r>
              <a:rPr lang="de-DE" sz="3600" dirty="0" smtClean="0"/>
              <a:t>: </a:t>
            </a:r>
            <a:r>
              <a:rPr lang="de-DE" sz="3600" dirty="0" err="1" smtClean="0"/>
              <a:t>complete</a:t>
            </a:r>
            <a:r>
              <a:rPr lang="de-DE" sz="3600" dirty="0" smtClean="0"/>
              <a:t> </a:t>
            </a:r>
            <a:r>
              <a:rPr lang="de-DE" sz="3600" dirty="0" err="1" smtClean="0"/>
              <a:t>list</a:t>
            </a:r>
            <a:r>
              <a:rPr lang="de-DE" sz="3600" dirty="0" smtClean="0"/>
              <a:t> </a:t>
            </a:r>
            <a:r>
              <a:rPr lang="de-DE" sz="3600" dirty="0" err="1" smtClean="0"/>
              <a:t>of</a:t>
            </a:r>
            <a:r>
              <a:rPr lang="de-DE" sz="3600" dirty="0" smtClean="0"/>
              <a:t> 20 </a:t>
            </a:r>
            <a:r>
              <a:rPr lang="de-DE" sz="3600" dirty="0" err="1" smtClean="0"/>
              <a:t>papers</a:t>
            </a:r>
            <a:endParaRPr lang="de-DE" sz="3600" dirty="0"/>
          </a:p>
        </p:txBody>
      </p:sp>
      <p:sp>
        <p:nvSpPr>
          <p:cNvPr id="3" name="Inhaltsplatzhalter 2"/>
          <p:cNvSpPr>
            <a:spLocks noGrp="1"/>
          </p:cNvSpPr>
          <p:nvPr>
            <p:ph idx="1"/>
          </p:nvPr>
        </p:nvSpPr>
        <p:spPr>
          <a:xfrm>
            <a:off x="467544" y="1628800"/>
            <a:ext cx="7740860" cy="4932548"/>
          </a:xfrm>
        </p:spPr>
        <p:txBody>
          <a:bodyPr/>
          <a:lstStyle/>
          <a:p>
            <a:pPr marL="0" indent="0">
              <a:buNone/>
            </a:pPr>
            <a:r>
              <a:rPr lang="de-DE" sz="1600" b="1" dirty="0"/>
              <a:t>Bug </a:t>
            </a:r>
            <a:r>
              <a:rPr lang="de-DE" sz="1600" b="1" dirty="0" err="1" smtClean="0"/>
              <a:t>Prediction</a:t>
            </a:r>
            <a:endParaRPr lang="de-DE" sz="1600" b="1" dirty="0" smtClean="0"/>
          </a:p>
          <a:p>
            <a:pPr marL="0" indent="0">
              <a:buNone/>
            </a:pPr>
            <a:endParaRPr lang="de-DE" sz="1600" dirty="0" smtClean="0"/>
          </a:p>
          <a:p>
            <a:pPr marL="0" indent="0">
              <a:buNone/>
            </a:pPr>
            <a:r>
              <a:rPr lang="de-DE" sz="1600" dirty="0" err="1">
                <a:solidFill>
                  <a:srgbClr val="444444"/>
                </a:solidFill>
              </a:rPr>
              <a:t>Does</a:t>
            </a:r>
            <a:r>
              <a:rPr lang="de-DE" sz="1600" dirty="0">
                <a:solidFill>
                  <a:srgbClr val="444444"/>
                </a:solidFill>
              </a:rPr>
              <a:t> Bug </a:t>
            </a:r>
            <a:r>
              <a:rPr lang="de-DE" sz="1600" dirty="0" err="1">
                <a:solidFill>
                  <a:srgbClr val="444444"/>
                </a:solidFill>
              </a:rPr>
              <a:t>Prediction</a:t>
            </a:r>
            <a:r>
              <a:rPr lang="de-DE" sz="1600" dirty="0">
                <a:solidFill>
                  <a:srgbClr val="444444"/>
                </a:solidFill>
              </a:rPr>
              <a:t> Support Human Developers? </a:t>
            </a:r>
            <a:r>
              <a:rPr lang="de-DE" sz="1600" dirty="0" err="1">
                <a:solidFill>
                  <a:srgbClr val="444444"/>
                </a:solidFill>
              </a:rPr>
              <a:t>Findings</a:t>
            </a:r>
            <a:r>
              <a:rPr lang="de-DE" sz="1600" dirty="0">
                <a:solidFill>
                  <a:srgbClr val="444444"/>
                </a:solidFill>
              </a:rPr>
              <a:t> </a:t>
            </a:r>
            <a:r>
              <a:rPr lang="de-DE" sz="1600" dirty="0" err="1">
                <a:solidFill>
                  <a:srgbClr val="444444"/>
                </a:solidFill>
              </a:rPr>
              <a:t>from</a:t>
            </a:r>
            <a:r>
              <a:rPr lang="de-DE" sz="1600" dirty="0">
                <a:solidFill>
                  <a:srgbClr val="444444"/>
                </a:solidFill>
              </a:rPr>
              <a:t> a Google Case Study </a:t>
            </a:r>
            <a:br>
              <a:rPr lang="de-DE" sz="1600" dirty="0">
                <a:solidFill>
                  <a:srgbClr val="444444"/>
                </a:solidFill>
              </a:rPr>
            </a:br>
            <a:r>
              <a:rPr lang="de-DE" sz="1600" dirty="0">
                <a:solidFill>
                  <a:srgbClr val="444444"/>
                </a:solidFill>
              </a:rPr>
              <a:t>Chris Lewis, </a:t>
            </a:r>
            <a:r>
              <a:rPr lang="de-DE" sz="1600" dirty="0" err="1">
                <a:solidFill>
                  <a:srgbClr val="444444"/>
                </a:solidFill>
              </a:rPr>
              <a:t>Zhongpeng</a:t>
            </a:r>
            <a:r>
              <a:rPr lang="de-DE" sz="1600" dirty="0">
                <a:solidFill>
                  <a:srgbClr val="444444"/>
                </a:solidFill>
              </a:rPr>
              <a:t> Lin, Caitlin </a:t>
            </a:r>
            <a:r>
              <a:rPr lang="de-DE" sz="1600" dirty="0" err="1">
                <a:solidFill>
                  <a:srgbClr val="444444"/>
                </a:solidFill>
              </a:rPr>
              <a:t>Sadowski</a:t>
            </a:r>
            <a:r>
              <a:rPr lang="de-DE" sz="1600" dirty="0">
                <a:solidFill>
                  <a:srgbClr val="444444"/>
                </a:solidFill>
              </a:rPr>
              <a:t>, </a:t>
            </a:r>
            <a:r>
              <a:rPr lang="de-DE" sz="1600" dirty="0" err="1">
                <a:solidFill>
                  <a:srgbClr val="444444"/>
                </a:solidFill>
              </a:rPr>
              <a:t>Xiaoyan</a:t>
            </a:r>
            <a:r>
              <a:rPr lang="de-DE" sz="1600" dirty="0">
                <a:solidFill>
                  <a:srgbClr val="444444"/>
                </a:solidFill>
              </a:rPr>
              <a:t> Zhu, </a:t>
            </a:r>
            <a:r>
              <a:rPr lang="de-DE" sz="1600" dirty="0" err="1">
                <a:solidFill>
                  <a:srgbClr val="444444"/>
                </a:solidFill>
              </a:rPr>
              <a:t>Rong</a:t>
            </a:r>
            <a:r>
              <a:rPr lang="de-DE" sz="1600" dirty="0">
                <a:solidFill>
                  <a:srgbClr val="444444"/>
                </a:solidFill>
              </a:rPr>
              <a:t> </a:t>
            </a:r>
            <a:r>
              <a:rPr lang="de-DE" sz="1600" dirty="0" err="1">
                <a:solidFill>
                  <a:srgbClr val="444444"/>
                </a:solidFill>
              </a:rPr>
              <a:t>Ou</a:t>
            </a:r>
            <a:r>
              <a:rPr lang="de-DE" sz="1600" dirty="0">
                <a:solidFill>
                  <a:srgbClr val="444444"/>
                </a:solidFill>
              </a:rPr>
              <a:t>, </a:t>
            </a:r>
            <a:r>
              <a:rPr lang="de-DE" sz="1600" dirty="0" err="1">
                <a:solidFill>
                  <a:srgbClr val="444444"/>
                </a:solidFill>
              </a:rPr>
              <a:t>and</a:t>
            </a:r>
            <a:r>
              <a:rPr lang="de-DE" sz="1600" dirty="0">
                <a:solidFill>
                  <a:srgbClr val="444444"/>
                </a:solidFill>
              </a:rPr>
              <a:t> E. James Whitehead Jr.</a:t>
            </a:r>
            <a:br>
              <a:rPr lang="de-DE" sz="1600" dirty="0">
                <a:solidFill>
                  <a:srgbClr val="444444"/>
                </a:solidFill>
              </a:rPr>
            </a:br>
            <a:r>
              <a:rPr lang="de-DE" sz="1600" i="1" dirty="0">
                <a:solidFill>
                  <a:srgbClr val="444444"/>
                </a:solidFill>
              </a:rPr>
              <a:t>(UC Santa Cruz, USA; Google, USA; </a:t>
            </a:r>
            <a:r>
              <a:rPr lang="de-DE" sz="1600" i="1" dirty="0" err="1">
                <a:solidFill>
                  <a:srgbClr val="444444"/>
                </a:solidFill>
              </a:rPr>
              <a:t>Xi'an</a:t>
            </a:r>
            <a:r>
              <a:rPr lang="de-DE" sz="1600" i="1" dirty="0">
                <a:solidFill>
                  <a:srgbClr val="444444"/>
                </a:solidFill>
              </a:rPr>
              <a:t> </a:t>
            </a:r>
            <a:r>
              <a:rPr lang="de-DE" sz="1600" i="1" dirty="0" err="1">
                <a:solidFill>
                  <a:srgbClr val="444444"/>
                </a:solidFill>
              </a:rPr>
              <a:t>Jiaotong</a:t>
            </a:r>
            <a:r>
              <a:rPr lang="de-DE" sz="1600" i="1" dirty="0">
                <a:solidFill>
                  <a:srgbClr val="444444"/>
                </a:solidFill>
              </a:rPr>
              <a:t> University, China</a:t>
            </a:r>
            <a:r>
              <a:rPr lang="de-DE" sz="1600" i="1" dirty="0" smtClean="0">
                <a:solidFill>
                  <a:srgbClr val="444444"/>
                </a:solidFill>
              </a:rPr>
              <a:t>)</a:t>
            </a:r>
          </a:p>
          <a:p>
            <a:pPr marL="0" indent="0">
              <a:buNone/>
            </a:pPr>
            <a:endParaRPr lang="de-DE" sz="1600" i="1" dirty="0">
              <a:solidFill>
                <a:srgbClr val="444444"/>
              </a:solidFill>
            </a:endParaRPr>
          </a:p>
          <a:p>
            <a:pPr marL="0" indent="0">
              <a:buNone/>
            </a:pPr>
            <a:r>
              <a:rPr lang="de-DE" sz="1600" dirty="0"/>
              <a:t>Transfer </a:t>
            </a:r>
            <a:r>
              <a:rPr lang="de-DE" sz="1600" dirty="0" err="1"/>
              <a:t>Defect</a:t>
            </a:r>
            <a:r>
              <a:rPr lang="de-DE" sz="1600" dirty="0"/>
              <a:t> Learning </a:t>
            </a:r>
            <a:br>
              <a:rPr lang="de-DE" sz="1600" dirty="0"/>
            </a:br>
            <a:r>
              <a:rPr lang="de-DE" sz="1600" dirty="0" err="1"/>
              <a:t>Jaechang</a:t>
            </a:r>
            <a:r>
              <a:rPr lang="de-DE" sz="1600" dirty="0"/>
              <a:t> Nam, </a:t>
            </a:r>
            <a:r>
              <a:rPr lang="de-DE" sz="1600" dirty="0" err="1"/>
              <a:t>Sinno</a:t>
            </a:r>
            <a:r>
              <a:rPr lang="de-DE" sz="1600" dirty="0"/>
              <a:t> </a:t>
            </a:r>
            <a:r>
              <a:rPr lang="de-DE" sz="1600" dirty="0" err="1"/>
              <a:t>Jialin</a:t>
            </a:r>
            <a:r>
              <a:rPr lang="de-DE" sz="1600" dirty="0"/>
              <a:t> Pan, </a:t>
            </a:r>
            <a:r>
              <a:rPr lang="de-DE" sz="1600" dirty="0" err="1"/>
              <a:t>and</a:t>
            </a:r>
            <a:r>
              <a:rPr lang="de-DE" sz="1600" dirty="0"/>
              <a:t> </a:t>
            </a:r>
            <a:r>
              <a:rPr lang="de-DE" sz="1600" dirty="0" err="1"/>
              <a:t>Sunghun</a:t>
            </a:r>
            <a:r>
              <a:rPr lang="de-DE" sz="1600" dirty="0"/>
              <a:t> Kim</a:t>
            </a:r>
            <a:br>
              <a:rPr lang="de-DE" sz="1600" dirty="0"/>
            </a:br>
            <a:r>
              <a:rPr lang="de-DE" sz="1600" i="1" dirty="0"/>
              <a:t>(Hong Kong University </a:t>
            </a:r>
            <a:r>
              <a:rPr lang="de-DE" sz="1600" i="1" dirty="0" err="1"/>
              <a:t>of</a:t>
            </a:r>
            <a:r>
              <a:rPr lang="de-DE" sz="1600" i="1" dirty="0"/>
              <a:t> Science </a:t>
            </a:r>
            <a:r>
              <a:rPr lang="de-DE" sz="1600" i="1" dirty="0" err="1"/>
              <a:t>and</a:t>
            </a:r>
            <a:r>
              <a:rPr lang="de-DE" sz="1600" i="1" dirty="0"/>
              <a:t> Technology, China; Institute </a:t>
            </a:r>
            <a:r>
              <a:rPr lang="de-DE" sz="1600" i="1" dirty="0" err="1"/>
              <a:t>for</a:t>
            </a:r>
            <a:r>
              <a:rPr lang="de-DE" sz="1600" i="1" dirty="0"/>
              <a:t> </a:t>
            </a:r>
            <a:r>
              <a:rPr lang="de-DE" sz="1600" i="1" dirty="0" err="1"/>
              <a:t>Infocomm</a:t>
            </a:r>
            <a:r>
              <a:rPr lang="de-DE" sz="1600" i="1" dirty="0"/>
              <a:t> Research, </a:t>
            </a:r>
            <a:r>
              <a:rPr lang="de-DE" sz="1600" i="1" dirty="0" err="1"/>
              <a:t>Singapore</a:t>
            </a:r>
            <a:r>
              <a:rPr lang="de-DE" sz="1600" i="1" dirty="0" smtClean="0"/>
              <a:t>)</a:t>
            </a:r>
          </a:p>
          <a:p>
            <a:pPr marL="0" indent="0">
              <a:buNone/>
            </a:pPr>
            <a:endParaRPr lang="de-DE" sz="1600" i="1" dirty="0"/>
          </a:p>
          <a:p>
            <a:pPr marL="0" indent="0">
              <a:buNone/>
            </a:pPr>
            <a:r>
              <a:rPr lang="en-US" sz="1600" dirty="0"/>
              <a:t>It's Not a Bug, It's a Feature: How Misclassification Impacts Bug Prediction </a:t>
            </a:r>
            <a:br>
              <a:rPr lang="en-US" sz="1600" dirty="0"/>
            </a:br>
            <a:r>
              <a:rPr lang="en-US" sz="1600" dirty="0"/>
              <a:t>Kim </a:t>
            </a:r>
            <a:r>
              <a:rPr lang="en-US" sz="1600" dirty="0" err="1"/>
              <a:t>Herzig</a:t>
            </a:r>
            <a:r>
              <a:rPr lang="en-US" sz="1600" dirty="0"/>
              <a:t>, </a:t>
            </a:r>
            <a:r>
              <a:rPr lang="en-US" sz="1600" dirty="0" err="1"/>
              <a:t>Sascha</a:t>
            </a:r>
            <a:r>
              <a:rPr lang="en-US" sz="1600" dirty="0"/>
              <a:t> Just, and Andreas Zeller</a:t>
            </a:r>
            <a:br>
              <a:rPr lang="en-US" sz="1600" dirty="0"/>
            </a:br>
            <a:r>
              <a:rPr lang="en-US" sz="1600" i="1" dirty="0"/>
              <a:t>(Saarland University, Germany</a:t>
            </a:r>
            <a:r>
              <a:rPr lang="en-US" sz="1600" i="1" dirty="0" smtClean="0"/>
              <a:t>)</a:t>
            </a:r>
          </a:p>
          <a:p>
            <a:pPr marL="0" indent="0">
              <a:buNone/>
            </a:pPr>
            <a:endParaRPr lang="de-DE" sz="1600" i="1" dirty="0"/>
          </a:p>
          <a:p>
            <a:pPr marL="0" indent="0">
              <a:buNone/>
            </a:pPr>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23</a:t>
            </a:fld>
            <a:endParaRPr lang="de-DE"/>
          </a:p>
        </p:txBody>
      </p:sp>
    </p:spTree>
    <p:extLst>
      <p:ext uri="{BB962C8B-B14F-4D97-AF65-F5344CB8AC3E}">
        <p14:creationId xmlns:p14="http://schemas.microsoft.com/office/powerpoint/2010/main" val="2924597834"/>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5596" y="0"/>
            <a:ext cx="9224464" cy="1143000"/>
          </a:xfrm>
        </p:spPr>
        <p:txBody>
          <a:bodyPr/>
          <a:lstStyle/>
          <a:p>
            <a:r>
              <a:rPr lang="de-DE" sz="4000" dirty="0" smtClean="0"/>
              <a:t>Structured </a:t>
            </a:r>
            <a:r>
              <a:rPr lang="de-DE" sz="4000" dirty="0" err="1" smtClean="0"/>
              <a:t>testing</a:t>
            </a:r>
            <a:r>
              <a:rPr lang="de-DE" sz="4000" dirty="0" smtClean="0"/>
              <a:t>: </a:t>
            </a:r>
            <a:r>
              <a:rPr lang="de-DE" sz="4000" dirty="0" err="1" smtClean="0"/>
              <a:t>impoved</a:t>
            </a:r>
            <a:r>
              <a:rPr lang="de-DE" sz="4000" dirty="0" smtClean="0"/>
              <a:t> MC/DC</a:t>
            </a:r>
            <a:endParaRPr lang="de-DE" sz="4000"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24</a:t>
            </a:fld>
            <a:endParaRPr lang="de-DE"/>
          </a:p>
        </p:txBody>
      </p:sp>
      <p:sp>
        <p:nvSpPr>
          <p:cNvPr id="10" name="Textfeld 9"/>
          <p:cNvSpPr txBox="1"/>
          <p:nvPr/>
        </p:nvSpPr>
        <p:spPr>
          <a:xfrm>
            <a:off x="431540" y="1766036"/>
            <a:ext cx="8100900" cy="1323439"/>
          </a:xfrm>
          <a:prstGeom prst="rect">
            <a:avLst/>
          </a:prstGeom>
          <a:noFill/>
        </p:spPr>
        <p:txBody>
          <a:bodyPr wrap="square" rtlCol="0">
            <a:spAutoFit/>
          </a:bodyPr>
          <a:lstStyle/>
          <a:p>
            <a:r>
              <a:rPr lang="de-DE" sz="2000" dirty="0">
                <a:solidFill>
                  <a:srgbClr val="444444"/>
                </a:solidFill>
                <a:latin typeface="Helvetica"/>
              </a:rPr>
              <a:t>Observable </a:t>
            </a:r>
            <a:r>
              <a:rPr lang="de-DE" sz="2000" dirty="0" err="1">
                <a:solidFill>
                  <a:srgbClr val="444444"/>
                </a:solidFill>
                <a:latin typeface="Helvetica"/>
              </a:rPr>
              <a:t>Modified</a:t>
            </a:r>
            <a:r>
              <a:rPr lang="de-DE" sz="2000" dirty="0">
                <a:solidFill>
                  <a:srgbClr val="444444"/>
                </a:solidFill>
                <a:latin typeface="Helvetica"/>
              </a:rPr>
              <a:t> </a:t>
            </a:r>
            <a:r>
              <a:rPr lang="de-DE" sz="2000" dirty="0" err="1">
                <a:solidFill>
                  <a:srgbClr val="444444"/>
                </a:solidFill>
                <a:latin typeface="Helvetica"/>
              </a:rPr>
              <a:t>Condition</a:t>
            </a:r>
            <a:r>
              <a:rPr lang="de-DE" sz="2000" dirty="0">
                <a:solidFill>
                  <a:srgbClr val="444444"/>
                </a:solidFill>
                <a:latin typeface="Helvetica"/>
              </a:rPr>
              <a:t>/</a:t>
            </a:r>
            <a:r>
              <a:rPr lang="de-DE" sz="2000" dirty="0" err="1">
                <a:solidFill>
                  <a:srgbClr val="444444"/>
                </a:solidFill>
                <a:latin typeface="Helvetica"/>
              </a:rPr>
              <a:t>Decision</a:t>
            </a:r>
            <a:r>
              <a:rPr lang="de-DE" sz="2000" dirty="0">
                <a:solidFill>
                  <a:srgbClr val="444444"/>
                </a:solidFill>
                <a:latin typeface="Helvetica"/>
              </a:rPr>
              <a:t> </a:t>
            </a:r>
            <a:r>
              <a:rPr lang="de-DE" sz="2000" dirty="0" err="1">
                <a:solidFill>
                  <a:srgbClr val="444444"/>
                </a:solidFill>
                <a:latin typeface="Helvetica"/>
              </a:rPr>
              <a:t>Coverage</a:t>
            </a:r>
            <a:r>
              <a:rPr lang="de-DE" sz="2000" dirty="0">
                <a:solidFill>
                  <a:srgbClr val="444444"/>
                </a:solidFill>
                <a:latin typeface="Helvetica"/>
              </a:rPr>
              <a:t> </a:t>
            </a:r>
            <a:br>
              <a:rPr lang="de-DE" sz="2000" dirty="0">
                <a:solidFill>
                  <a:srgbClr val="444444"/>
                </a:solidFill>
                <a:latin typeface="Helvetica"/>
              </a:rPr>
            </a:br>
            <a:r>
              <a:rPr lang="de-DE" sz="2000" dirty="0">
                <a:solidFill>
                  <a:srgbClr val="444444"/>
                </a:solidFill>
                <a:latin typeface="Helvetica"/>
              </a:rPr>
              <a:t>Michael </a:t>
            </a:r>
            <a:r>
              <a:rPr lang="de-DE" sz="2000" dirty="0" err="1">
                <a:solidFill>
                  <a:srgbClr val="444444"/>
                </a:solidFill>
                <a:latin typeface="Helvetica"/>
              </a:rPr>
              <a:t>Whalen</a:t>
            </a:r>
            <a:r>
              <a:rPr lang="de-DE" sz="2000" dirty="0">
                <a:solidFill>
                  <a:srgbClr val="444444"/>
                </a:solidFill>
                <a:latin typeface="Helvetica"/>
              </a:rPr>
              <a:t>, Gregory Gay, </a:t>
            </a:r>
            <a:r>
              <a:rPr lang="de-DE" sz="2000" dirty="0" err="1">
                <a:solidFill>
                  <a:srgbClr val="444444"/>
                </a:solidFill>
                <a:latin typeface="Helvetica"/>
              </a:rPr>
              <a:t>Dongjiang</a:t>
            </a:r>
            <a:r>
              <a:rPr lang="de-DE" sz="2000" dirty="0">
                <a:solidFill>
                  <a:srgbClr val="444444"/>
                </a:solidFill>
                <a:latin typeface="Helvetica"/>
              </a:rPr>
              <a:t> </a:t>
            </a:r>
            <a:r>
              <a:rPr lang="de-DE" sz="2000" dirty="0" err="1">
                <a:solidFill>
                  <a:srgbClr val="444444"/>
                </a:solidFill>
                <a:latin typeface="Helvetica"/>
              </a:rPr>
              <a:t>You</a:t>
            </a:r>
            <a:r>
              <a:rPr lang="de-DE" sz="2000" dirty="0">
                <a:solidFill>
                  <a:srgbClr val="444444"/>
                </a:solidFill>
                <a:latin typeface="Helvetica"/>
              </a:rPr>
              <a:t>, Mats P. E. </a:t>
            </a:r>
            <a:r>
              <a:rPr lang="de-DE" sz="2000" dirty="0" err="1">
                <a:solidFill>
                  <a:srgbClr val="444444"/>
                </a:solidFill>
                <a:latin typeface="Helvetica"/>
              </a:rPr>
              <a:t>Heimdahl</a:t>
            </a:r>
            <a:r>
              <a:rPr lang="de-DE" sz="2000" dirty="0">
                <a:solidFill>
                  <a:srgbClr val="444444"/>
                </a:solidFill>
                <a:latin typeface="Helvetica"/>
              </a:rPr>
              <a:t>, </a:t>
            </a:r>
            <a:r>
              <a:rPr lang="de-DE" sz="2000" dirty="0" err="1">
                <a:solidFill>
                  <a:srgbClr val="444444"/>
                </a:solidFill>
                <a:latin typeface="Helvetica"/>
              </a:rPr>
              <a:t>and</a:t>
            </a:r>
            <a:r>
              <a:rPr lang="de-DE" sz="2000" dirty="0">
                <a:solidFill>
                  <a:srgbClr val="444444"/>
                </a:solidFill>
                <a:latin typeface="Helvetica"/>
              </a:rPr>
              <a:t> Matt Staats</a:t>
            </a:r>
            <a:br>
              <a:rPr lang="de-DE" sz="2000" dirty="0">
                <a:solidFill>
                  <a:srgbClr val="444444"/>
                </a:solidFill>
                <a:latin typeface="Helvetica"/>
              </a:rPr>
            </a:br>
            <a:r>
              <a:rPr lang="de-DE" sz="2000" i="1" dirty="0">
                <a:solidFill>
                  <a:srgbClr val="444444"/>
                </a:solidFill>
                <a:latin typeface="Helvetica"/>
              </a:rPr>
              <a:t>(University </a:t>
            </a:r>
            <a:r>
              <a:rPr lang="de-DE" sz="2000" i="1" dirty="0" err="1">
                <a:solidFill>
                  <a:srgbClr val="444444"/>
                </a:solidFill>
                <a:latin typeface="Helvetica"/>
              </a:rPr>
              <a:t>of</a:t>
            </a:r>
            <a:r>
              <a:rPr lang="de-DE" sz="2000" i="1" dirty="0">
                <a:solidFill>
                  <a:srgbClr val="444444"/>
                </a:solidFill>
                <a:latin typeface="Helvetica"/>
              </a:rPr>
              <a:t> Minnesota, USA; KAIST, South Korea)</a:t>
            </a:r>
            <a:endParaRPr lang="de-DE" sz="1600" b="0" dirty="0"/>
          </a:p>
        </p:txBody>
      </p:sp>
      <p:sp>
        <p:nvSpPr>
          <p:cNvPr id="5" name="Textfeld 4"/>
          <p:cNvSpPr txBox="1"/>
          <p:nvPr/>
        </p:nvSpPr>
        <p:spPr>
          <a:xfrm>
            <a:off x="567954" y="3829041"/>
            <a:ext cx="8100900" cy="1631216"/>
          </a:xfrm>
          <a:prstGeom prst="rect">
            <a:avLst/>
          </a:prstGeom>
          <a:noFill/>
        </p:spPr>
        <p:txBody>
          <a:bodyPr wrap="square" rtlCol="0">
            <a:spAutoFit/>
          </a:bodyPr>
          <a:lstStyle/>
          <a:p>
            <a:r>
              <a:rPr lang="de-DE" sz="2000" dirty="0" err="1" smtClean="0">
                <a:solidFill>
                  <a:srgbClr val="444444"/>
                </a:solidFill>
                <a:latin typeface="Helvetica"/>
              </a:rPr>
              <a:t>Remarks</a:t>
            </a:r>
            <a:r>
              <a:rPr lang="de-DE" sz="2000" dirty="0" smtClean="0">
                <a:solidFill>
                  <a:srgbClr val="444444"/>
                </a:solidFill>
                <a:latin typeface="Helvetica"/>
              </a:rPr>
              <a:t>:</a:t>
            </a:r>
          </a:p>
          <a:p>
            <a:pPr marL="342900" indent="-342900">
              <a:buFontTx/>
              <a:buChar char="-"/>
            </a:pPr>
            <a:r>
              <a:rPr lang="de-DE" sz="2000" dirty="0" err="1" smtClean="0">
                <a:solidFill>
                  <a:srgbClr val="444444"/>
                </a:solidFill>
                <a:latin typeface="Helvetica"/>
              </a:rPr>
              <a:t>Relevance</a:t>
            </a:r>
            <a:r>
              <a:rPr lang="de-DE" sz="2000" dirty="0" smtClean="0">
                <a:solidFill>
                  <a:srgbClr val="444444"/>
                </a:solidFill>
                <a:latin typeface="Helvetica"/>
              </a:rPr>
              <a:t> </a:t>
            </a:r>
            <a:r>
              <a:rPr lang="de-DE" sz="2000" dirty="0" err="1" smtClean="0">
                <a:solidFill>
                  <a:srgbClr val="444444"/>
                </a:solidFill>
                <a:latin typeface="Helvetica"/>
              </a:rPr>
              <a:t>to</a:t>
            </a:r>
            <a:r>
              <a:rPr lang="de-DE" sz="2000" dirty="0" smtClean="0">
                <a:solidFill>
                  <a:srgbClr val="444444"/>
                </a:solidFill>
                <a:latin typeface="Helvetica"/>
              </a:rPr>
              <a:t> JCSE: Structured </a:t>
            </a:r>
            <a:r>
              <a:rPr lang="de-DE" sz="2000" dirty="0" err="1" smtClean="0">
                <a:solidFill>
                  <a:srgbClr val="444444"/>
                </a:solidFill>
                <a:latin typeface="Helvetica"/>
              </a:rPr>
              <a:t>testing</a:t>
            </a:r>
            <a:endParaRPr lang="de-DE" sz="2000" dirty="0" smtClean="0">
              <a:solidFill>
                <a:srgbClr val="444444"/>
              </a:solidFill>
              <a:latin typeface="Helvetica"/>
            </a:endParaRPr>
          </a:p>
          <a:p>
            <a:pPr marL="342900" indent="-342900">
              <a:buFontTx/>
              <a:buChar char="-"/>
            </a:pPr>
            <a:r>
              <a:rPr lang="de-DE" sz="2000" dirty="0" smtClean="0">
                <a:solidFill>
                  <a:srgbClr val="444444"/>
                </a:solidFill>
                <a:latin typeface="Helvetica"/>
              </a:rPr>
              <a:t>MC/DC </a:t>
            </a:r>
            <a:r>
              <a:rPr lang="de-DE" sz="2000" dirty="0" err="1" smtClean="0">
                <a:solidFill>
                  <a:srgbClr val="444444"/>
                </a:solidFill>
                <a:latin typeface="Helvetica"/>
              </a:rPr>
              <a:t>coverage</a:t>
            </a:r>
            <a:r>
              <a:rPr lang="de-DE" sz="2000" dirty="0" smtClean="0">
                <a:solidFill>
                  <a:srgbClr val="444444"/>
                </a:solidFill>
                <a:latin typeface="Helvetica"/>
              </a:rPr>
              <a:t> </a:t>
            </a:r>
            <a:r>
              <a:rPr lang="de-DE" sz="2000" dirty="0" err="1" smtClean="0">
                <a:solidFill>
                  <a:srgbClr val="444444"/>
                </a:solidFill>
                <a:latin typeface="Helvetica"/>
              </a:rPr>
              <a:t>is</a:t>
            </a:r>
            <a:r>
              <a:rPr lang="de-DE" sz="2000" dirty="0" smtClean="0">
                <a:solidFill>
                  <a:srgbClr val="444444"/>
                </a:solidFill>
                <a:latin typeface="Helvetica"/>
              </a:rPr>
              <a:t> </a:t>
            </a:r>
            <a:r>
              <a:rPr lang="de-DE" sz="2000" dirty="0" err="1" smtClean="0">
                <a:solidFill>
                  <a:srgbClr val="444444"/>
                </a:solidFill>
                <a:latin typeface="Helvetica"/>
              </a:rPr>
              <a:t>testing</a:t>
            </a:r>
            <a:r>
              <a:rPr lang="de-DE" sz="2000" dirty="0" smtClean="0">
                <a:solidFill>
                  <a:srgbClr val="444444"/>
                </a:solidFill>
                <a:latin typeface="Helvetica"/>
              </a:rPr>
              <a:t> </a:t>
            </a:r>
            <a:r>
              <a:rPr lang="de-DE" sz="2000" dirty="0" err="1" smtClean="0">
                <a:solidFill>
                  <a:srgbClr val="444444"/>
                </a:solidFill>
                <a:latin typeface="Helvetica"/>
              </a:rPr>
              <a:t>standard</a:t>
            </a:r>
            <a:r>
              <a:rPr lang="de-DE" sz="2000" dirty="0" smtClean="0">
                <a:solidFill>
                  <a:srgbClr val="444444"/>
                </a:solidFill>
                <a:latin typeface="Helvetica"/>
              </a:rPr>
              <a:t> in American </a:t>
            </a:r>
            <a:r>
              <a:rPr lang="de-DE" sz="2000" dirty="0" err="1" smtClean="0">
                <a:solidFill>
                  <a:srgbClr val="444444"/>
                </a:solidFill>
                <a:latin typeface="Helvetica"/>
              </a:rPr>
              <a:t>aviation</a:t>
            </a:r>
            <a:r>
              <a:rPr lang="de-DE" sz="2000" dirty="0" smtClean="0">
                <a:solidFill>
                  <a:srgbClr val="444444"/>
                </a:solidFill>
                <a:latin typeface="Helvetica"/>
              </a:rPr>
              <a:t> </a:t>
            </a:r>
            <a:r>
              <a:rPr lang="de-DE" sz="2000" dirty="0" err="1" smtClean="0">
                <a:solidFill>
                  <a:srgbClr val="444444"/>
                </a:solidFill>
                <a:latin typeface="Helvetica"/>
              </a:rPr>
              <a:t>industry</a:t>
            </a:r>
            <a:r>
              <a:rPr lang="de-DE" sz="2000" dirty="0" smtClean="0">
                <a:solidFill>
                  <a:srgbClr val="444444"/>
                </a:solidFill>
                <a:latin typeface="Helvetica"/>
              </a:rPr>
              <a:t> *)</a:t>
            </a:r>
          </a:p>
          <a:p>
            <a:pPr marL="342900" indent="-342900">
              <a:buFontTx/>
              <a:buChar char="-"/>
            </a:pPr>
            <a:r>
              <a:rPr lang="de-DE" sz="2000" dirty="0" err="1" smtClean="0">
                <a:solidFill>
                  <a:srgbClr val="444444"/>
                </a:solidFill>
                <a:latin typeface="Helvetica"/>
              </a:rPr>
              <a:t>Outcome</a:t>
            </a:r>
            <a:r>
              <a:rPr lang="de-DE" sz="2000" dirty="0" smtClean="0">
                <a:solidFill>
                  <a:srgbClr val="444444"/>
                </a:solidFill>
                <a:latin typeface="Helvetica"/>
              </a:rPr>
              <a:t> </a:t>
            </a:r>
            <a:r>
              <a:rPr lang="de-DE" sz="2000" dirty="0" err="1" smtClean="0">
                <a:solidFill>
                  <a:srgbClr val="444444"/>
                </a:solidFill>
                <a:latin typeface="Helvetica"/>
              </a:rPr>
              <a:t>of</a:t>
            </a:r>
            <a:r>
              <a:rPr lang="de-DE" sz="2000" dirty="0" smtClean="0">
                <a:solidFill>
                  <a:srgbClr val="444444"/>
                </a:solidFill>
                <a:latin typeface="Helvetica"/>
              </a:rPr>
              <a:t> </a:t>
            </a:r>
            <a:r>
              <a:rPr lang="de-DE" sz="2000" dirty="0" err="1" smtClean="0">
                <a:solidFill>
                  <a:srgbClr val="444444"/>
                </a:solidFill>
                <a:latin typeface="Helvetica"/>
              </a:rPr>
              <a:t>the</a:t>
            </a:r>
            <a:r>
              <a:rPr lang="de-DE" sz="2000" dirty="0" smtClean="0">
                <a:solidFill>
                  <a:srgbClr val="444444"/>
                </a:solidFill>
                <a:latin typeface="Helvetica"/>
              </a:rPr>
              <a:t> </a:t>
            </a:r>
            <a:r>
              <a:rPr lang="de-DE" sz="2000" dirty="0" err="1" smtClean="0">
                <a:solidFill>
                  <a:srgbClr val="444444"/>
                </a:solidFill>
                <a:latin typeface="Helvetica"/>
              </a:rPr>
              <a:t>paper</a:t>
            </a:r>
            <a:r>
              <a:rPr lang="de-DE" sz="2000" dirty="0" smtClean="0">
                <a:solidFill>
                  <a:srgbClr val="444444"/>
                </a:solidFill>
                <a:latin typeface="Helvetica"/>
              </a:rPr>
              <a:t>: </a:t>
            </a:r>
            <a:r>
              <a:rPr lang="de-DE" sz="2000" dirty="0" err="1" smtClean="0">
                <a:solidFill>
                  <a:srgbClr val="444444"/>
                </a:solidFill>
                <a:latin typeface="Helvetica"/>
              </a:rPr>
              <a:t>It</a:t>
            </a:r>
            <a:r>
              <a:rPr lang="de-DE" sz="2000" dirty="0" smtClean="0">
                <a:solidFill>
                  <a:srgbClr val="444444"/>
                </a:solidFill>
                <a:latin typeface="Helvetica"/>
              </a:rPr>
              <a:t> still </a:t>
            </a:r>
            <a:r>
              <a:rPr lang="de-DE" sz="2000" dirty="0" err="1" smtClean="0">
                <a:solidFill>
                  <a:srgbClr val="444444"/>
                </a:solidFill>
                <a:latin typeface="Helvetica"/>
              </a:rPr>
              <a:t>needs</a:t>
            </a:r>
            <a:r>
              <a:rPr lang="de-DE" sz="2000" dirty="0" smtClean="0">
                <a:solidFill>
                  <a:srgbClr val="444444"/>
                </a:solidFill>
                <a:latin typeface="Helvetica"/>
              </a:rPr>
              <a:t> </a:t>
            </a:r>
            <a:r>
              <a:rPr lang="de-DE" sz="2000" dirty="0" err="1" smtClean="0">
                <a:solidFill>
                  <a:srgbClr val="444444"/>
                </a:solidFill>
                <a:latin typeface="Helvetica"/>
              </a:rPr>
              <a:t>practical</a:t>
            </a:r>
            <a:r>
              <a:rPr lang="de-DE" sz="2000" dirty="0" smtClean="0">
                <a:solidFill>
                  <a:srgbClr val="444444"/>
                </a:solidFill>
                <a:latin typeface="Helvetica"/>
              </a:rPr>
              <a:t> </a:t>
            </a:r>
            <a:r>
              <a:rPr lang="de-DE" sz="2000" dirty="0" err="1" smtClean="0">
                <a:solidFill>
                  <a:srgbClr val="444444"/>
                </a:solidFill>
                <a:latin typeface="Helvetica"/>
              </a:rPr>
              <a:t>improvement</a:t>
            </a:r>
            <a:r>
              <a:rPr lang="de-DE" sz="2000" dirty="0" smtClean="0">
                <a:solidFill>
                  <a:srgbClr val="444444"/>
                </a:solidFill>
                <a:latin typeface="Helvetica"/>
              </a:rPr>
              <a:t> </a:t>
            </a:r>
            <a:endParaRPr lang="de-DE" sz="1600" b="0" dirty="0"/>
          </a:p>
        </p:txBody>
      </p:sp>
      <p:sp>
        <p:nvSpPr>
          <p:cNvPr id="6" name="Textfeld 5"/>
          <p:cNvSpPr txBox="1"/>
          <p:nvPr/>
        </p:nvSpPr>
        <p:spPr>
          <a:xfrm>
            <a:off x="1588409" y="5831596"/>
            <a:ext cx="6115777" cy="600164"/>
          </a:xfrm>
          <a:prstGeom prst="rect">
            <a:avLst/>
          </a:prstGeom>
          <a:noFill/>
        </p:spPr>
        <p:txBody>
          <a:bodyPr wrap="none" rtlCol="0">
            <a:spAutoFit/>
          </a:bodyPr>
          <a:lstStyle/>
          <a:p>
            <a:pPr algn="l"/>
            <a:r>
              <a:rPr lang="de-DE" sz="1100" dirty="0" smtClean="0"/>
              <a:t>*) Source: RTCA, Inc. </a:t>
            </a:r>
            <a:r>
              <a:rPr lang="de-DE" sz="1100" dirty="0" err="1" smtClean="0"/>
              <a:t>document</a:t>
            </a:r>
            <a:r>
              <a:rPr lang="de-DE" sz="1100" dirty="0" smtClean="0"/>
              <a:t> DO-248B </a:t>
            </a:r>
            <a:r>
              <a:rPr lang="de-DE" sz="1100" dirty="0" err="1" smtClean="0"/>
              <a:t>and</a:t>
            </a:r>
            <a:r>
              <a:rPr lang="de-DE" sz="1100" dirty="0" smtClean="0"/>
              <a:t> EUROCAE </a:t>
            </a:r>
            <a:r>
              <a:rPr lang="de-DE" sz="1100" dirty="0" err="1" smtClean="0"/>
              <a:t>document</a:t>
            </a:r>
            <a:r>
              <a:rPr lang="de-DE" sz="1100" dirty="0" smtClean="0"/>
              <a:t> ED-94B</a:t>
            </a:r>
            <a:br>
              <a:rPr lang="de-DE" sz="1100" dirty="0" smtClean="0"/>
            </a:br>
            <a:r>
              <a:rPr lang="de-DE" sz="1100" dirty="0" smtClean="0"/>
              <a:t>“Final Report </a:t>
            </a:r>
            <a:r>
              <a:rPr lang="de-DE" sz="1100" dirty="0" err="1" smtClean="0"/>
              <a:t>for</a:t>
            </a:r>
            <a:r>
              <a:rPr lang="de-DE" sz="1100" dirty="0" smtClean="0"/>
              <a:t> </a:t>
            </a:r>
            <a:r>
              <a:rPr lang="de-DE" sz="1100" dirty="0" err="1" smtClean="0"/>
              <a:t>Clarification</a:t>
            </a:r>
            <a:r>
              <a:rPr lang="de-DE" sz="1100" dirty="0" smtClean="0"/>
              <a:t> </a:t>
            </a:r>
            <a:r>
              <a:rPr lang="de-DE" sz="1100" dirty="0" err="1" smtClean="0"/>
              <a:t>of</a:t>
            </a:r>
            <a:r>
              <a:rPr lang="de-DE" sz="1100" dirty="0" smtClean="0"/>
              <a:t> DO-178B (/ED-12B)</a:t>
            </a:r>
            <a:br>
              <a:rPr lang="de-DE" sz="1100" dirty="0" smtClean="0"/>
            </a:br>
            <a:r>
              <a:rPr lang="de-DE" sz="1100" dirty="0" smtClean="0"/>
              <a:t> ‘Software </a:t>
            </a:r>
            <a:r>
              <a:rPr lang="de-DE" sz="1100" dirty="0" err="1" smtClean="0"/>
              <a:t>Considerations</a:t>
            </a:r>
            <a:r>
              <a:rPr lang="de-DE" sz="1100" dirty="0" smtClean="0"/>
              <a:t> In </a:t>
            </a:r>
            <a:r>
              <a:rPr lang="de-DE" sz="1100" dirty="0" err="1" smtClean="0"/>
              <a:t>Airborne</a:t>
            </a:r>
            <a:r>
              <a:rPr lang="de-DE" sz="1100" dirty="0" smtClean="0"/>
              <a:t> Systems </a:t>
            </a:r>
            <a:r>
              <a:rPr lang="de-DE" sz="1100" dirty="0" err="1" smtClean="0"/>
              <a:t>and</a:t>
            </a:r>
            <a:r>
              <a:rPr lang="de-DE" sz="1100" dirty="0" smtClean="0"/>
              <a:t> Equipment </a:t>
            </a:r>
            <a:r>
              <a:rPr lang="de-DE" sz="1100" dirty="0" err="1" smtClean="0"/>
              <a:t>Certification</a:t>
            </a:r>
            <a:r>
              <a:rPr lang="de-DE" sz="1100" dirty="0" smtClean="0"/>
              <a:t>’”, 2001 </a:t>
            </a:r>
            <a:endParaRPr lang="de-DE" sz="1100" dirty="0"/>
          </a:p>
        </p:txBody>
      </p:sp>
    </p:spTree>
    <p:extLst>
      <p:ext uri="{BB962C8B-B14F-4D97-AF65-F5344CB8AC3E}">
        <p14:creationId xmlns:p14="http://schemas.microsoft.com/office/powerpoint/2010/main" val="3856239320"/>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smtClean="0"/>
              <a:t>Random </a:t>
            </a:r>
            <a:r>
              <a:rPr lang="de-DE" dirty="0" err="1" smtClean="0"/>
              <a:t>testing</a:t>
            </a:r>
            <a:r>
              <a:rPr lang="de-DE" dirty="0" smtClean="0"/>
              <a:t> </a:t>
            </a:r>
            <a:r>
              <a:rPr lang="de-DE" dirty="0" err="1" smtClean="0"/>
              <a:t>by</a:t>
            </a:r>
            <a:r>
              <a:rPr lang="de-DE" dirty="0" smtClean="0"/>
              <a:t> Microsoft  </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25</a:t>
            </a:fld>
            <a:endParaRPr lang="de-DE"/>
          </a:p>
        </p:txBody>
      </p:sp>
      <p:sp>
        <p:nvSpPr>
          <p:cNvPr id="10" name="Textfeld 9"/>
          <p:cNvSpPr txBox="1"/>
          <p:nvPr/>
        </p:nvSpPr>
        <p:spPr>
          <a:xfrm>
            <a:off x="431540" y="1766036"/>
            <a:ext cx="8100900" cy="1323439"/>
          </a:xfrm>
          <a:prstGeom prst="rect">
            <a:avLst/>
          </a:prstGeom>
          <a:noFill/>
        </p:spPr>
        <p:txBody>
          <a:bodyPr wrap="square" rtlCol="0">
            <a:spAutoFit/>
          </a:bodyPr>
          <a:lstStyle/>
          <a:p>
            <a:r>
              <a:rPr lang="en-US" sz="2000" dirty="0">
                <a:solidFill>
                  <a:srgbClr val="444444"/>
                </a:solidFill>
                <a:latin typeface="Helvetica"/>
              </a:rPr>
              <a:t>Billions and Billions of Constraints: </a:t>
            </a:r>
            <a:r>
              <a:rPr lang="en-US" sz="2000" dirty="0" err="1">
                <a:solidFill>
                  <a:srgbClr val="444444"/>
                </a:solidFill>
                <a:latin typeface="Helvetica"/>
              </a:rPr>
              <a:t>Whitebox</a:t>
            </a:r>
            <a:r>
              <a:rPr lang="en-US" sz="2000" dirty="0">
                <a:solidFill>
                  <a:srgbClr val="444444"/>
                </a:solidFill>
                <a:latin typeface="Helvetica"/>
              </a:rPr>
              <a:t> Fuzz Testing in Production </a:t>
            </a:r>
            <a:br>
              <a:rPr lang="en-US" sz="2000" dirty="0">
                <a:solidFill>
                  <a:srgbClr val="444444"/>
                </a:solidFill>
                <a:latin typeface="Helvetica"/>
              </a:rPr>
            </a:br>
            <a:r>
              <a:rPr lang="en-US" sz="2000" dirty="0">
                <a:solidFill>
                  <a:srgbClr val="444444"/>
                </a:solidFill>
                <a:latin typeface="Helvetica"/>
              </a:rPr>
              <a:t>Ella </a:t>
            </a:r>
            <a:r>
              <a:rPr lang="en-US" sz="2000" dirty="0" err="1">
                <a:solidFill>
                  <a:srgbClr val="444444"/>
                </a:solidFill>
                <a:latin typeface="Helvetica"/>
              </a:rPr>
              <a:t>Bounimova</a:t>
            </a:r>
            <a:r>
              <a:rPr lang="en-US" sz="2000" dirty="0">
                <a:solidFill>
                  <a:srgbClr val="444444"/>
                </a:solidFill>
                <a:latin typeface="Helvetica"/>
              </a:rPr>
              <a:t>, Patrice </a:t>
            </a:r>
            <a:r>
              <a:rPr lang="en-US" sz="2000" dirty="0" err="1">
                <a:solidFill>
                  <a:srgbClr val="444444"/>
                </a:solidFill>
                <a:latin typeface="Helvetica"/>
              </a:rPr>
              <a:t>Godefroid</a:t>
            </a:r>
            <a:r>
              <a:rPr lang="en-US" sz="2000" dirty="0">
                <a:solidFill>
                  <a:srgbClr val="444444"/>
                </a:solidFill>
                <a:latin typeface="Helvetica"/>
              </a:rPr>
              <a:t>, and David Molnar</a:t>
            </a:r>
            <a:br>
              <a:rPr lang="en-US" sz="2000" dirty="0">
                <a:solidFill>
                  <a:srgbClr val="444444"/>
                </a:solidFill>
                <a:latin typeface="Helvetica"/>
              </a:rPr>
            </a:br>
            <a:r>
              <a:rPr lang="en-US" sz="2000" i="1" dirty="0">
                <a:solidFill>
                  <a:srgbClr val="444444"/>
                </a:solidFill>
                <a:latin typeface="Helvetica"/>
              </a:rPr>
              <a:t>(Microsoft Research, USA</a:t>
            </a:r>
            <a:r>
              <a:rPr lang="en-US" sz="2000" i="1" dirty="0" smtClean="0">
                <a:solidFill>
                  <a:srgbClr val="444444"/>
                </a:solidFill>
                <a:latin typeface="Helvetica"/>
              </a:rPr>
              <a:t>) </a:t>
            </a:r>
            <a:endParaRPr lang="de-DE" sz="1600" b="0" dirty="0"/>
          </a:p>
        </p:txBody>
      </p:sp>
      <p:sp>
        <p:nvSpPr>
          <p:cNvPr id="5" name="Textfeld 4"/>
          <p:cNvSpPr txBox="1"/>
          <p:nvPr/>
        </p:nvSpPr>
        <p:spPr>
          <a:xfrm>
            <a:off x="431540" y="3609020"/>
            <a:ext cx="8100900" cy="2246769"/>
          </a:xfrm>
          <a:prstGeom prst="rect">
            <a:avLst/>
          </a:prstGeom>
          <a:noFill/>
        </p:spPr>
        <p:txBody>
          <a:bodyPr wrap="square" rtlCol="0">
            <a:spAutoFit/>
          </a:bodyPr>
          <a:lstStyle/>
          <a:p>
            <a:r>
              <a:rPr lang="de-DE" sz="2000" dirty="0" err="1" smtClean="0">
                <a:solidFill>
                  <a:srgbClr val="444444"/>
                </a:solidFill>
                <a:latin typeface="Helvetica"/>
              </a:rPr>
              <a:t>Remarks</a:t>
            </a:r>
            <a:r>
              <a:rPr lang="de-DE" sz="2000" dirty="0" smtClean="0">
                <a:solidFill>
                  <a:srgbClr val="444444"/>
                </a:solidFill>
                <a:latin typeface="Helvetica"/>
              </a:rPr>
              <a:t>:</a:t>
            </a:r>
          </a:p>
          <a:p>
            <a:pPr marL="342900" indent="-342900">
              <a:buFontTx/>
              <a:buChar char="-"/>
            </a:pPr>
            <a:r>
              <a:rPr lang="de-DE" sz="2000" dirty="0" err="1" smtClean="0">
                <a:solidFill>
                  <a:srgbClr val="444444"/>
                </a:solidFill>
                <a:latin typeface="Helvetica"/>
              </a:rPr>
              <a:t>Relevance</a:t>
            </a:r>
            <a:r>
              <a:rPr lang="de-DE" sz="2000" dirty="0" smtClean="0">
                <a:solidFill>
                  <a:srgbClr val="444444"/>
                </a:solidFill>
                <a:latin typeface="Helvetica"/>
              </a:rPr>
              <a:t> </a:t>
            </a:r>
            <a:r>
              <a:rPr lang="de-DE" sz="2000" dirty="0" err="1" smtClean="0">
                <a:solidFill>
                  <a:srgbClr val="444444"/>
                </a:solidFill>
                <a:latin typeface="Helvetica"/>
              </a:rPr>
              <a:t>to</a:t>
            </a:r>
            <a:r>
              <a:rPr lang="de-DE" sz="2000" dirty="0" smtClean="0">
                <a:solidFill>
                  <a:srgbClr val="444444"/>
                </a:solidFill>
                <a:latin typeface="Helvetica"/>
              </a:rPr>
              <a:t> JCSE: Motivation </a:t>
            </a:r>
            <a:r>
              <a:rPr lang="de-DE" sz="2000" dirty="0" err="1" smtClean="0">
                <a:solidFill>
                  <a:srgbClr val="444444"/>
                </a:solidFill>
                <a:latin typeface="Helvetica"/>
              </a:rPr>
              <a:t>of</a:t>
            </a:r>
            <a:r>
              <a:rPr lang="de-DE" sz="2000" dirty="0" smtClean="0">
                <a:solidFill>
                  <a:srgbClr val="444444"/>
                </a:solidFill>
                <a:latin typeface="Helvetica"/>
              </a:rPr>
              <a:t> </a:t>
            </a:r>
            <a:r>
              <a:rPr lang="de-DE" sz="2000" dirty="0" err="1" smtClean="0">
                <a:solidFill>
                  <a:srgbClr val="444444"/>
                </a:solidFill>
                <a:latin typeface="Helvetica"/>
              </a:rPr>
              <a:t>testing</a:t>
            </a:r>
            <a:r>
              <a:rPr lang="de-DE" sz="2000" dirty="0" smtClean="0">
                <a:solidFill>
                  <a:srgbClr val="444444"/>
                </a:solidFill>
                <a:latin typeface="Helvetica"/>
              </a:rPr>
              <a:t> </a:t>
            </a:r>
            <a:r>
              <a:rPr lang="de-DE" sz="2000" dirty="0" err="1" smtClean="0">
                <a:solidFill>
                  <a:srgbClr val="444444"/>
                </a:solidFill>
                <a:latin typeface="Helvetica"/>
              </a:rPr>
              <a:t>at</a:t>
            </a:r>
            <a:r>
              <a:rPr lang="de-DE" sz="2000" dirty="0" smtClean="0">
                <a:solidFill>
                  <a:srgbClr val="444444"/>
                </a:solidFill>
                <a:latin typeface="Helvetica"/>
              </a:rPr>
              <a:t> </a:t>
            </a:r>
            <a:r>
              <a:rPr lang="de-DE" sz="2000" dirty="0" err="1" smtClean="0">
                <a:solidFill>
                  <a:srgbClr val="444444"/>
                </a:solidFill>
                <a:latin typeface="Helvetica"/>
              </a:rPr>
              <a:t>big</a:t>
            </a:r>
            <a:r>
              <a:rPr lang="de-DE" sz="2000" dirty="0" smtClean="0">
                <a:solidFill>
                  <a:srgbClr val="444444"/>
                </a:solidFill>
                <a:latin typeface="Helvetica"/>
              </a:rPr>
              <a:t> </a:t>
            </a:r>
            <a:r>
              <a:rPr lang="de-DE" sz="2000" dirty="0" err="1" smtClean="0">
                <a:solidFill>
                  <a:srgbClr val="444444"/>
                </a:solidFill>
                <a:latin typeface="Helvetica"/>
              </a:rPr>
              <a:t>companies</a:t>
            </a:r>
            <a:r>
              <a:rPr lang="de-DE" sz="2000" dirty="0" smtClean="0">
                <a:solidFill>
                  <a:srgbClr val="444444"/>
                </a:solidFill>
                <a:latin typeface="Helvetica"/>
              </a:rPr>
              <a:t> </a:t>
            </a:r>
          </a:p>
          <a:p>
            <a:pPr marL="342900" indent="-342900">
              <a:buFontTx/>
              <a:buChar char="-"/>
            </a:pPr>
            <a:r>
              <a:rPr lang="de-DE" sz="2000" dirty="0">
                <a:solidFill>
                  <a:srgbClr val="444444"/>
                </a:solidFill>
                <a:latin typeface="Helvetica"/>
              </a:rPr>
              <a:t>1 </a:t>
            </a:r>
            <a:r>
              <a:rPr lang="de-DE" sz="2000" dirty="0" err="1">
                <a:solidFill>
                  <a:srgbClr val="444444"/>
                </a:solidFill>
                <a:latin typeface="Helvetica"/>
              </a:rPr>
              <a:t>undedected</a:t>
            </a:r>
            <a:r>
              <a:rPr lang="de-DE" sz="2000" dirty="0">
                <a:solidFill>
                  <a:srgbClr val="444444"/>
                </a:solidFill>
                <a:latin typeface="Helvetica"/>
              </a:rPr>
              <a:t> </a:t>
            </a:r>
            <a:r>
              <a:rPr lang="de-DE" sz="2000" dirty="0" err="1">
                <a:solidFill>
                  <a:srgbClr val="444444"/>
                </a:solidFill>
                <a:latin typeface="Helvetica"/>
              </a:rPr>
              <a:t>bug</a:t>
            </a:r>
            <a:r>
              <a:rPr lang="de-DE" sz="2000" dirty="0">
                <a:solidFill>
                  <a:srgbClr val="444444"/>
                </a:solidFill>
                <a:latin typeface="Helvetica"/>
              </a:rPr>
              <a:t> </a:t>
            </a:r>
            <a:r>
              <a:rPr lang="de-DE" sz="2000" dirty="0" err="1">
                <a:solidFill>
                  <a:srgbClr val="444444"/>
                </a:solidFill>
                <a:latin typeface="Helvetica"/>
              </a:rPr>
              <a:t>at</a:t>
            </a:r>
            <a:r>
              <a:rPr lang="de-DE" sz="2000" dirty="0">
                <a:solidFill>
                  <a:srgbClr val="444444"/>
                </a:solidFill>
                <a:latin typeface="Helvetica"/>
              </a:rPr>
              <a:t> Microsoft </a:t>
            </a:r>
            <a:r>
              <a:rPr lang="de-DE" sz="2000" dirty="0">
                <a:solidFill>
                  <a:srgbClr val="444444"/>
                </a:solidFill>
                <a:latin typeface="Helvetica"/>
                <a:sym typeface="Wingdings" pitchFamily="2" charset="2"/>
              </a:rPr>
              <a:t> </a:t>
            </a:r>
            <a:r>
              <a:rPr lang="de-DE" sz="2000" dirty="0" err="1">
                <a:solidFill>
                  <a:srgbClr val="444444"/>
                </a:solidFill>
                <a:latin typeface="Helvetica"/>
                <a:sym typeface="Wingdings" pitchFamily="2" charset="2"/>
              </a:rPr>
              <a:t>several</a:t>
            </a:r>
            <a:r>
              <a:rPr lang="de-DE" sz="2000" dirty="0">
                <a:solidFill>
                  <a:srgbClr val="444444"/>
                </a:solidFill>
                <a:latin typeface="Helvetica"/>
                <a:sym typeface="Wingdings" pitchFamily="2" charset="2"/>
              </a:rPr>
              <a:t> 100 </a:t>
            </a:r>
            <a:r>
              <a:rPr lang="de-DE" sz="2000" dirty="0" err="1">
                <a:solidFill>
                  <a:srgbClr val="444444"/>
                </a:solidFill>
                <a:latin typeface="Helvetica"/>
                <a:sym typeface="Wingdings" pitchFamily="2" charset="2"/>
              </a:rPr>
              <a:t>Mio</a:t>
            </a:r>
            <a:r>
              <a:rPr lang="de-DE" sz="2000" dirty="0">
                <a:solidFill>
                  <a:srgbClr val="444444"/>
                </a:solidFill>
                <a:latin typeface="Helvetica"/>
                <a:sym typeface="Wingdings" pitchFamily="2" charset="2"/>
              </a:rPr>
              <a:t> </a:t>
            </a:r>
            <a:r>
              <a:rPr lang="de-DE" sz="2000" dirty="0" err="1">
                <a:solidFill>
                  <a:srgbClr val="444444"/>
                </a:solidFill>
                <a:latin typeface="Helvetica"/>
                <a:sym typeface="Wingdings" pitchFamily="2" charset="2"/>
              </a:rPr>
              <a:t>of</a:t>
            </a:r>
            <a:r>
              <a:rPr lang="de-DE" sz="2000" dirty="0">
                <a:solidFill>
                  <a:srgbClr val="444444"/>
                </a:solidFill>
                <a:latin typeface="Helvetica"/>
                <a:sym typeface="Wingdings" pitchFamily="2" charset="2"/>
              </a:rPr>
              <a:t> </a:t>
            </a:r>
            <a:r>
              <a:rPr lang="de-DE" sz="2000" dirty="0" smtClean="0">
                <a:solidFill>
                  <a:srgbClr val="444444"/>
                </a:solidFill>
                <a:latin typeface="Helvetica"/>
                <a:sym typeface="Wingdings" pitchFamily="2" charset="2"/>
              </a:rPr>
              <a:t>Dollars</a:t>
            </a:r>
            <a:br>
              <a:rPr lang="de-DE" sz="2000" dirty="0" smtClean="0">
                <a:solidFill>
                  <a:srgbClr val="444444"/>
                </a:solidFill>
                <a:latin typeface="Helvetica"/>
                <a:sym typeface="Wingdings" pitchFamily="2" charset="2"/>
              </a:rPr>
            </a:br>
            <a:r>
              <a:rPr lang="de-DE" sz="2000" dirty="0" smtClean="0">
                <a:solidFill>
                  <a:srgbClr val="444444"/>
                </a:solidFill>
                <a:latin typeface="Helvetica"/>
                <a:sym typeface="Wingdings" pitchFamily="2" charset="2"/>
              </a:rPr>
              <a:t> permanent </a:t>
            </a:r>
            <a:r>
              <a:rPr lang="de-DE" sz="2000" dirty="0" err="1" smtClean="0">
                <a:solidFill>
                  <a:srgbClr val="444444"/>
                </a:solidFill>
                <a:latin typeface="Helvetica"/>
                <a:sym typeface="Wingdings" pitchFamily="2" charset="2"/>
              </a:rPr>
              <a:t>testing</a:t>
            </a:r>
            <a:endParaRPr lang="de-DE" sz="2000" dirty="0">
              <a:solidFill>
                <a:srgbClr val="444444"/>
              </a:solidFill>
              <a:latin typeface="Helvetica"/>
            </a:endParaRPr>
          </a:p>
          <a:p>
            <a:pPr marL="342900" indent="-342900">
              <a:buFontTx/>
              <a:buChar char="-"/>
            </a:pPr>
            <a:r>
              <a:rPr lang="de-DE" sz="2000" dirty="0" err="1" smtClean="0">
                <a:solidFill>
                  <a:srgbClr val="444444"/>
                </a:solidFill>
                <a:latin typeface="Helvetica"/>
              </a:rPr>
              <a:t>Fuzzy</a:t>
            </a:r>
            <a:r>
              <a:rPr lang="de-DE" sz="2000" dirty="0" smtClean="0">
                <a:solidFill>
                  <a:srgbClr val="444444"/>
                </a:solidFill>
                <a:latin typeface="Helvetica"/>
              </a:rPr>
              <a:t> </a:t>
            </a:r>
            <a:r>
              <a:rPr lang="de-DE" sz="2000" dirty="0" err="1" smtClean="0">
                <a:solidFill>
                  <a:srgbClr val="444444"/>
                </a:solidFill>
                <a:latin typeface="Helvetica"/>
              </a:rPr>
              <a:t>testing</a:t>
            </a:r>
            <a:r>
              <a:rPr lang="de-DE" sz="2000" dirty="0" smtClean="0">
                <a:solidFill>
                  <a:srgbClr val="444444"/>
                </a:solidFill>
                <a:latin typeface="Helvetica"/>
              </a:rPr>
              <a:t> </a:t>
            </a:r>
            <a:r>
              <a:rPr lang="de-DE" sz="2000" dirty="0" err="1" smtClean="0">
                <a:solidFill>
                  <a:srgbClr val="444444"/>
                </a:solidFill>
                <a:latin typeface="Helvetica"/>
              </a:rPr>
              <a:t>searches</a:t>
            </a:r>
            <a:r>
              <a:rPr lang="de-DE" sz="2000" dirty="0" smtClean="0">
                <a:solidFill>
                  <a:srgbClr val="444444"/>
                </a:solidFill>
                <a:latin typeface="Helvetica"/>
              </a:rPr>
              <a:t> </a:t>
            </a:r>
            <a:r>
              <a:rPr lang="de-DE" sz="2000" dirty="0" err="1" smtClean="0">
                <a:solidFill>
                  <a:srgbClr val="444444"/>
                </a:solidFill>
                <a:latin typeface="Helvetica"/>
              </a:rPr>
              <a:t>for</a:t>
            </a:r>
            <a:r>
              <a:rPr lang="de-DE" sz="2000" dirty="0" smtClean="0">
                <a:solidFill>
                  <a:srgbClr val="444444"/>
                </a:solidFill>
                <a:latin typeface="Helvetica"/>
              </a:rPr>
              <a:t> </a:t>
            </a:r>
            <a:r>
              <a:rPr lang="de-DE" sz="2000" dirty="0" err="1" smtClean="0">
                <a:solidFill>
                  <a:srgbClr val="444444"/>
                </a:solidFill>
                <a:latin typeface="Helvetica"/>
              </a:rPr>
              <a:t>test</a:t>
            </a:r>
            <a:r>
              <a:rPr lang="de-DE" sz="2000" dirty="0" smtClean="0">
                <a:solidFill>
                  <a:srgbClr val="444444"/>
                </a:solidFill>
                <a:latin typeface="Helvetica"/>
              </a:rPr>
              <a:t> </a:t>
            </a:r>
            <a:r>
              <a:rPr lang="de-DE" sz="2000" dirty="0" err="1" smtClean="0">
                <a:solidFill>
                  <a:srgbClr val="444444"/>
                </a:solidFill>
                <a:latin typeface="Helvetica"/>
              </a:rPr>
              <a:t>cases</a:t>
            </a:r>
            <a:r>
              <a:rPr lang="de-DE" sz="2000" dirty="0" smtClean="0">
                <a:solidFill>
                  <a:srgbClr val="444444"/>
                </a:solidFill>
                <a:latin typeface="Helvetica"/>
              </a:rPr>
              <a:t> </a:t>
            </a:r>
            <a:r>
              <a:rPr lang="de-DE" sz="2000" dirty="0" err="1" smtClean="0">
                <a:solidFill>
                  <a:srgbClr val="444444"/>
                </a:solidFill>
                <a:latin typeface="Helvetica"/>
              </a:rPr>
              <a:t>and</a:t>
            </a:r>
            <a:r>
              <a:rPr lang="de-DE" sz="2000" dirty="0" smtClean="0">
                <a:solidFill>
                  <a:srgbClr val="444444"/>
                </a:solidFill>
                <a:latin typeface="Helvetica"/>
              </a:rPr>
              <a:t> </a:t>
            </a:r>
            <a:r>
              <a:rPr lang="de-DE" sz="2000" dirty="0" err="1" smtClean="0">
                <a:solidFill>
                  <a:srgbClr val="444444"/>
                </a:solidFill>
                <a:latin typeface="Helvetica"/>
              </a:rPr>
              <a:t>finds</a:t>
            </a:r>
            <a:r>
              <a:rPr lang="de-DE" sz="2000" dirty="0" smtClean="0">
                <a:solidFill>
                  <a:srgbClr val="444444"/>
                </a:solidFill>
                <a:latin typeface="Helvetica"/>
              </a:rPr>
              <a:t> 1000s </a:t>
            </a:r>
            <a:r>
              <a:rPr lang="de-DE" sz="2000" dirty="0" err="1" smtClean="0">
                <a:solidFill>
                  <a:srgbClr val="444444"/>
                </a:solidFill>
                <a:latin typeface="Helvetica"/>
              </a:rPr>
              <a:t>of</a:t>
            </a:r>
            <a:r>
              <a:rPr lang="de-DE" sz="2000" dirty="0" smtClean="0">
                <a:solidFill>
                  <a:srgbClr val="444444"/>
                </a:solidFill>
                <a:latin typeface="Helvetica"/>
              </a:rPr>
              <a:t> </a:t>
            </a:r>
            <a:r>
              <a:rPr lang="de-DE" sz="2000" dirty="0" err="1" smtClean="0">
                <a:solidFill>
                  <a:srgbClr val="444444"/>
                </a:solidFill>
                <a:latin typeface="Helvetica"/>
              </a:rPr>
              <a:t>bugs</a:t>
            </a:r>
            <a:endParaRPr lang="de-DE" sz="2000" dirty="0" smtClean="0">
              <a:solidFill>
                <a:srgbClr val="444444"/>
              </a:solidFill>
              <a:latin typeface="Helvetica"/>
            </a:endParaRPr>
          </a:p>
          <a:p>
            <a:pPr marL="342900" indent="-342900">
              <a:buFontTx/>
              <a:buChar char="-"/>
            </a:pPr>
            <a:r>
              <a:rPr lang="de-DE" sz="2000" dirty="0" err="1" smtClean="0">
                <a:solidFill>
                  <a:srgbClr val="444444"/>
                </a:solidFill>
                <a:latin typeface="Helvetica"/>
              </a:rPr>
              <a:t>Automated</a:t>
            </a:r>
            <a:r>
              <a:rPr lang="de-DE" sz="2000" dirty="0" smtClean="0">
                <a:solidFill>
                  <a:srgbClr val="444444"/>
                </a:solidFill>
                <a:latin typeface="Helvetica"/>
              </a:rPr>
              <a:t> </a:t>
            </a:r>
            <a:r>
              <a:rPr lang="de-DE" sz="2000" dirty="0" err="1">
                <a:solidFill>
                  <a:srgbClr val="444444"/>
                </a:solidFill>
                <a:latin typeface="Helvetica"/>
              </a:rPr>
              <a:t>testing</a:t>
            </a:r>
            <a:r>
              <a:rPr lang="de-DE" sz="2000" dirty="0">
                <a:solidFill>
                  <a:srgbClr val="444444"/>
                </a:solidFill>
                <a:latin typeface="Helvetica"/>
              </a:rPr>
              <a:t> </a:t>
            </a:r>
            <a:r>
              <a:rPr lang="de-DE" sz="2000" dirty="0" err="1">
                <a:solidFill>
                  <a:srgbClr val="444444"/>
                </a:solidFill>
                <a:latin typeface="Helvetica"/>
              </a:rPr>
              <a:t>required</a:t>
            </a:r>
            <a:endParaRPr lang="de-DE" sz="2000" dirty="0">
              <a:solidFill>
                <a:srgbClr val="444444"/>
              </a:solidFill>
              <a:latin typeface="Helvetica"/>
            </a:endParaRPr>
          </a:p>
          <a:p>
            <a:pPr marL="342900" indent="-342900">
              <a:buFontTx/>
              <a:buChar char="-"/>
            </a:pPr>
            <a:endParaRPr lang="de-DE" sz="2000" dirty="0" smtClean="0">
              <a:solidFill>
                <a:srgbClr val="444444"/>
              </a:solidFill>
              <a:latin typeface="Helvetica"/>
            </a:endParaRPr>
          </a:p>
        </p:txBody>
      </p:sp>
    </p:spTree>
    <p:extLst>
      <p:ext uri="{BB962C8B-B14F-4D97-AF65-F5344CB8AC3E}">
        <p14:creationId xmlns:p14="http://schemas.microsoft.com/office/powerpoint/2010/main" val="571037345"/>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smtClean="0"/>
              <a:t>Structured </a:t>
            </a:r>
            <a:r>
              <a:rPr lang="de-DE" dirty="0" err="1" smtClean="0"/>
              <a:t>testing</a:t>
            </a:r>
            <a:r>
              <a:rPr lang="de-DE" dirty="0" smtClean="0"/>
              <a:t>: </a:t>
            </a:r>
            <a:r>
              <a:rPr lang="de-DE" dirty="0" err="1" smtClean="0"/>
              <a:t>coverage</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26</a:t>
            </a:fld>
            <a:endParaRPr lang="de-DE"/>
          </a:p>
        </p:txBody>
      </p:sp>
      <p:sp>
        <p:nvSpPr>
          <p:cNvPr id="10" name="Textfeld 9"/>
          <p:cNvSpPr txBox="1"/>
          <p:nvPr/>
        </p:nvSpPr>
        <p:spPr>
          <a:xfrm>
            <a:off x="215516" y="1766036"/>
            <a:ext cx="8820980" cy="1200329"/>
          </a:xfrm>
          <a:prstGeom prst="rect">
            <a:avLst/>
          </a:prstGeom>
          <a:noFill/>
        </p:spPr>
        <p:txBody>
          <a:bodyPr wrap="square" rtlCol="0">
            <a:spAutoFit/>
          </a:bodyPr>
          <a:lstStyle/>
          <a:p>
            <a:r>
              <a:rPr lang="de-DE" sz="1800" dirty="0">
                <a:solidFill>
                  <a:srgbClr val="444444"/>
                </a:solidFill>
                <a:latin typeface="Helvetica"/>
              </a:rPr>
              <a:t>Feedback-</a:t>
            </a:r>
            <a:r>
              <a:rPr lang="de-DE" sz="1800" dirty="0" err="1">
                <a:solidFill>
                  <a:srgbClr val="444444"/>
                </a:solidFill>
                <a:latin typeface="Helvetica"/>
              </a:rPr>
              <a:t>Directed</a:t>
            </a:r>
            <a:r>
              <a:rPr lang="de-DE" sz="1800" dirty="0">
                <a:solidFill>
                  <a:srgbClr val="444444"/>
                </a:solidFill>
                <a:latin typeface="Helvetica"/>
              </a:rPr>
              <a:t> Unit Test Generation </a:t>
            </a:r>
            <a:r>
              <a:rPr lang="de-DE" sz="1800" dirty="0" err="1">
                <a:solidFill>
                  <a:srgbClr val="444444"/>
                </a:solidFill>
                <a:latin typeface="Helvetica"/>
              </a:rPr>
              <a:t>for</a:t>
            </a:r>
            <a:r>
              <a:rPr lang="de-DE" sz="1800" dirty="0">
                <a:solidFill>
                  <a:srgbClr val="444444"/>
                </a:solidFill>
                <a:latin typeface="Helvetica"/>
              </a:rPr>
              <a:t> C/C++ </a:t>
            </a:r>
            <a:r>
              <a:rPr lang="de-DE" sz="1800" dirty="0" err="1">
                <a:solidFill>
                  <a:srgbClr val="444444"/>
                </a:solidFill>
                <a:latin typeface="Helvetica"/>
              </a:rPr>
              <a:t>using</a:t>
            </a:r>
            <a:r>
              <a:rPr lang="de-DE" sz="1800" dirty="0">
                <a:solidFill>
                  <a:srgbClr val="444444"/>
                </a:solidFill>
                <a:latin typeface="Helvetica"/>
              </a:rPr>
              <a:t> </a:t>
            </a:r>
            <a:r>
              <a:rPr lang="de-DE" sz="1800" dirty="0" err="1">
                <a:solidFill>
                  <a:srgbClr val="444444"/>
                </a:solidFill>
                <a:latin typeface="Helvetica"/>
              </a:rPr>
              <a:t>Concolic</a:t>
            </a:r>
            <a:r>
              <a:rPr lang="de-DE" sz="1800" dirty="0">
                <a:solidFill>
                  <a:srgbClr val="444444"/>
                </a:solidFill>
                <a:latin typeface="Helvetica"/>
              </a:rPr>
              <a:t> </a:t>
            </a:r>
            <a:r>
              <a:rPr lang="de-DE" sz="1800" dirty="0" err="1">
                <a:solidFill>
                  <a:srgbClr val="444444"/>
                </a:solidFill>
                <a:latin typeface="Helvetica"/>
              </a:rPr>
              <a:t>Execution</a:t>
            </a:r>
            <a:r>
              <a:rPr lang="de-DE" sz="1800" dirty="0">
                <a:solidFill>
                  <a:srgbClr val="444444"/>
                </a:solidFill>
                <a:latin typeface="Helvetica"/>
              </a:rPr>
              <a:t> </a:t>
            </a:r>
            <a:br>
              <a:rPr lang="de-DE" sz="1800" dirty="0">
                <a:solidFill>
                  <a:srgbClr val="444444"/>
                </a:solidFill>
                <a:latin typeface="Helvetica"/>
              </a:rPr>
            </a:br>
            <a:r>
              <a:rPr lang="de-DE" sz="1800" dirty="0" err="1">
                <a:solidFill>
                  <a:srgbClr val="444444"/>
                </a:solidFill>
                <a:latin typeface="Helvetica"/>
              </a:rPr>
              <a:t>Pranav</a:t>
            </a:r>
            <a:r>
              <a:rPr lang="de-DE" sz="1800" dirty="0">
                <a:solidFill>
                  <a:srgbClr val="444444"/>
                </a:solidFill>
                <a:latin typeface="Helvetica"/>
              </a:rPr>
              <a:t> </a:t>
            </a:r>
            <a:r>
              <a:rPr lang="de-DE" sz="1800" dirty="0" err="1">
                <a:solidFill>
                  <a:srgbClr val="444444"/>
                </a:solidFill>
                <a:latin typeface="Helvetica"/>
              </a:rPr>
              <a:t>Garg</a:t>
            </a:r>
            <a:r>
              <a:rPr lang="de-DE" sz="1800" dirty="0">
                <a:solidFill>
                  <a:srgbClr val="444444"/>
                </a:solidFill>
                <a:latin typeface="Helvetica"/>
              </a:rPr>
              <a:t>, Franjo </a:t>
            </a:r>
            <a:r>
              <a:rPr lang="de-DE" sz="1800" dirty="0" err="1">
                <a:solidFill>
                  <a:srgbClr val="444444"/>
                </a:solidFill>
                <a:latin typeface="Helvetica"/>
              </a:rPr>
              <a:t>Ivancic</a:t>
            </a:r>
            <a:r>
              <a:rPr lang="de-DE" sz="1800" dirty="0">
                <a:solidFill>
                  <a:srgbClr val="444444"/>
                </a:solidFill>
                <a:latin typeface="Helvetica"/>
              </a:rPr>
              <a:t>, </a:t>
            </a:r>
            <a:r>
              <a:rPr lang="de-DE" sz="1800" dirty="0" err="1">
                <a:solidFill>
                  <a:srgbClr val="444444"/>
                </a:solidFill>
                <a:latin typeface="Helvetica"/>
              </a:rPr>
              <a:t>Gogul</a:t>
            </a:r>
            <a:r>
              <a:rPr lang="de-DE" sz="1800" dirty="0">
                <a:solidFill>
                  <a:srgbClr val="444444"/>
                </a:solidFill>
                <a:latin typeface="Helvetica"/>
              </a:rPr>
              <a:t> Balakrishnan, </a:t>
            </a:r>
            <a:r>
              <a:rPr lang="de-DE" sz="1800" dirty="0" err="1">
                <a:solidFill>
                  <a:srgbClr val="444444"/>
                </a:solidFill>
                <a:latin typeface="Helvetica"/>
              </a:rPr>
              <a:t>Naoto</a:t>
            </a:r>
            <a:r>
              <a:rPr lang="de-DE" sz="1800" dirty="0">
                <a:solidFill>
                  <a:srgbClr val="444444"/>
                </a:solidFill>
                <a:latin typeface="Helvetica"/>
              </a:rPr>
              <a:t> Maeda, </a:t>
            </a:r>
            <a:r>
              <a:rPr lang="de-DE" sz="1800" dirty="0" err="1">
                <a:solidFill>
                  <a:srgbClr val="444444"/>
                </a:solidFill>
                <a:latin typeface="Helvetica"/>
              </a:rPr>
              <a:t>and</a:t>
            </a:r>
            <a:r>
              <a:rPr lang="de-DE" sz="1800" dirty="0">
                <a:solidFill>
                  <a:srgbClr val="444444"/>
                </a:solidFill>
                <a:latin typeface="Helvetica"/>
              </a:rPr>
              <a:t> </a:t>
            </a:r>
            <a:r>
              <a:rPr lang="de-DE" sz="1800" dirty="0" err="1">
                <a:solidFill>
                  <a:srgbClr val="444444"/>
                </a:solidFill>
                <a:latin typeface="Helvetica"/>
              </a:rPr>
              <a:t>Aarti</a:t>
            </a:r>
            <a:r>
              <a:rPr lang="de-DE" sz="1800" dirty="0">
                <a:solidFill>
                  <a:srgbClr val="444444"/>
                </a:solidFill>
                <a:latin typeface="Helvetica"/>
              </a:rPr>
              <a:t> Gupta</a:t>
            </a:r>
            <a:br>
              <a:rPr lang="de-DE" sz="1800" dirty="0">
                <a:solidFill>
                  <a:srgbClr val="444444"/>
                </a:solidFill>
                <a:latin typeface="Helvetica"/>
              </a:rPr>
            </a:br>
            <a:r>
              <a:rPr lang="de-DE" sz="1800" i="1" dirty="0">
                <a:solidFill>
                  <a:srgbClr val="444444"/>
                </a:solidFill>
                <a:latin typeface="Helvetica"/>
              </a:rPr>
              <a:t>(University </a:t>
            </a:r>
            <a:r>
              <a:rPr lang="de-DE" sz="1800" i="1" dirty="0" err="1">
                <a:solidFill>
                  <a:srgbClr val="444444"/>
                </a:solidFill>
                <a:latin typeface="Helvetica"/>
              </a:rPr>
              <a:t>of</a:t>
            </a:r>
            <a:r>
              <a:rPr lang="de-DE" sz="1800" i="1" dirty="0">
                <a:solidFill>
                  <a:srgbClr val="444444"/>
                </a:solidFill>
                <a:latin typeface="Helvetica"/>
              </a:rPr>
              <a:t> Illinois </a:t>
            </a:r>
            <a:r>
              <a:rPr lang="de-DE" sz="1800" i="1" dirty="0" err="1">
                <a:solidFill>
                  <a:srgbClr val="444444"/>
                </a:solidFill>
                <a:latin typeface="Helvetica"/>
              </a:rPr>
              <a:t>at</a:t>
            </a:r>
            <a:r>
              <a:rPr lang="de-DE" sz="1800" i="1" dirty="0">
                <a:solidFill>
                  <a:srgbClr val="444444"/>
                </a:solidFill>
                <a:latin typeface="Helvetica"/>
              </a:rPr>
              <a:t> </a:t>
            </a:r>
            <a:r>
              <a:rPr lang="de-DE" sz="1800" i="1" dirty="0" err="1">
                <a:solidFill>
                  <a:srgbClr val="444444"/>
                </a:solidFill>
                <a:latin typeface="Helvetica"/>
              </a:rPr>
              <a:t>Urbana-Champaign</a:t>
            </a:r>
            <a:r>
              <a:rPr lang="de-DE" sz="1800" i="1" dirty="0">
                <a:solidFill>
                  <a:srgbClr val="444444"/>
                </a:solidFill>
                <a:latin typeface="Helvetica"/>
              </a:rPr>
              <a:t>, USA; NEC Labs, USA; NEC, Japan</a:t>
            </a:r>
            <a:r>
              <a:rPr lang="de-DE" sz="1800" i="1" dirty="0" smtClean="0">
                <a:solidFill>
                  <a:srgbClr val="444444"/>
                </a:solidFill>
                <a:latin typeface="Helvetica"/>
              </a:rPr>
              <a:t>) </a:t>
            </a:r>
            <a:endParaRPr lang="de-DE" sz="1400" b="0" dirty="0"/>
          </a:p>
        </p:txBody>
      </p:sp>
      <p:sp>
        <p:nvSpPr>
          <p:cNvPr id="5" name="Textfeld 4"/>
          <p:cNvSpPr txBox="1"/>
          <p:nvPr/>
        </p:nvSpPr>
        <p:spPr>
          <a:xfrm>
            <a:off x="323528" y="3176972"/>
            <a:ext cx="8100900" cy="3139321"/>
          </a:xfrm>
          <a:prstGeom prst="rect">
            <a:avLst/>
          </a:prstGeom>
          <a:noFill/>
        </p:spPr>
        <p:txBody>
          <a:bodyPr wrap="square" rtlCol="0">
            <a:spAutoFit/>
          </a:bodyPr>
          <a:lstStyle/>
          <a:p>
            <a:r>
              <a:rPr lang="de-DE" sz="1800" dirty="0" err="1" smtClean="0">
                <a:solidFill>
                  <a:srgbClr val="444444"/>
                </a:solidFill>
                <a:latin typeface="Helvetica"/>
              </a:rPr>
              <a:t>Remarks</a:t>
            </a:r>
            <a:r>
              <a:rPr lang="de-DE" sz="1800" dirty="0" smtClean="0">
                <a:solidFill>
                  <a:srgbClr val="444444"/>
                </a:solidFill>
                <a:latin typeface="Helvetica"/>
              </a:rPr>
              <a:t>:</a:t>
            </a:r>
          </a:p>
          <a:p>
            <a:pPr marL="342900" indent="-342900">
              <a:buFontTx/>
              <a:buChar char="-"/>
            </a:pPr>
            <a:r>
              <a:rPr lang="de-DE" sz="1800" dirty="0" err="1" smtClean="0">
                <a:solidFill>
                  <a:srgbClr val="444444"/>
                </a:solidFill>
                <a:latin typeface="Helvetica"/>
              </a:rPr>
              <a:t>Relevance</a:t>
            </a:r>
            <a:r>
              <a:rPr lang="de-DE" sz="1800" dirty="0" smtClean="0">
                <a:solidFill>
                  <a:srgbClr val="444444"/>
                </a:solidFill>
                <a:latin typeface="Helvetica"/>
              </a:rPr>
              <a:t> </a:t>
            </a:r>
            <a:r>
              <a:rPr lang="de-DE" sz="1800" dirty="0" err="1" smtClean="0">
                <a:solidFill>
                  <a:srgbClr val="444444"/>
                </a:solidFill>
                <a:latin typeface="Helvetica"/>
              </a:rPr>
              <a:t>to</a:t>
            </a:r>
            <a:r>
              <a:rPr lang="de-DE" sz="1800" dirty="0" smtClean="0">
                <a:solidFill>
                  <a:srgbClr val="444444"/>
                </a:solidFill>
                <a:latin typeface="Helvetica"/>
              </a:rPr>
              <a:t> JCSE: </a:t>
            </a:r>
            <a:r>
              <a:rPr lang="de-DE" sz="1800" dirty="0" err="1" smtClean="0">
                <a:solidFill>
                  <a:srgbClr val="444444"/>
                </a:solidFill>
                <a:latin typeface="Helvetica"/>
              </a:rPr>
              <a:t>structured</a:t>
            </a:r>
            <a:r>
              <a:rPr lang="de-DE" sz="1800" dirty="0" smtClean="0">
                <a:solidFill>
                  <a:srgbClr val="444444"/>
                </a:solidFill>
                <a:latin typeface="Helvetica"/>
              </a:rPr>
              <a:t> </a:t>
            </a:r>
            <a:r>
              <a:rPr lang="de-DE" sz="1800" dirty="0" err="1" smtClean="0">
                <a:solidFill>
                  <a:srgbClr val="444444"/>
                </a:solidFill>
                <a:latin typeface="Helvetica"/>
              </a:rPr>
              <a:t>testing</a:t>
            </a:r>
            <a:r>
              <a:rPr lang="de-DE" sz="1800" dirty="0" smtClean="0">
                <a:solidFill>
                  <a:srgbClr val="444444"/>
                </a:solidFill>
                <a:latin typeface="Helvetica"/>
              </a:rPr>
              <a:t>, </a:t>
            </a:r>
            <a:r>
              <a:rPr lang="de-DE" sz="1800" dirty="0" err="1" smtClean="0">
                <a:solidFill>
                  <a:srgbClr val="444444"/>
                </a:solidFill>
                <a:latin typeface="Helvetica"/>
              </a:rPr>
              <a:t>coverage</a:t>
            </a:r>
            <a:r>
              <a:rPr lang="de-DE" sz="1800" dirty="0" smtClean="0">
                <a:solidFill>
                  <a:srgbClr val="444444"/>
                </a:solidFill>
                <a:latin typeface="Helvetica"/>
              </a:rPr>
              <a:t> </a:t>
            </a:r>
            <a:r>
              <a:rPr lang="de-DE" sz="1800" dirty="0" err="1" smtClean="0">
                <a:solidFill>
                  <a:srgbClr val="444444"/>
                </a:solidFill>
                <a:latin typeface="Helvetica"/>
              </a:rPr>
              <a:t>degrees</a:t>
            </a:r>
            <a:endParaRPr lang="de-DE" sz="1800" dirty="0" smtClean="0">
              <a:solidFill>
                <a:srgbClr val="444444"/>
              </a:solidFill>
              <a:latin typeface="Helvetica"/>
            </a:endParaRPr>
          </a:p>
          <a:p>
            <a:endParaRPr lang="de-DE" sz="1800" dirty="0">
              <a:solidFill>
                <a:srgbClr val="444444"/>
              </a:solidFill>
              <a:latin typeface="Helvetica"/>
            </a:endParaRPr>
          </a:p>
          <a:p>
            <a:r>
              <a:rPr lang="de-DE" sz="1800" dirty="0" smtClean="0">
                <a:solidFill>
                  <a:srgbClr val="444444"/>
                </a:solidFill>
                <a:latin typeface="Helvetica"/>
              </a:rPr>
              <a:t>Abstract (</a:t>
            </a:r>
            <a:r>
              <a:rPr lang="de-DE" sz="1800" dirty="0" err="1" smtClean="0">
                <a:solidFill>
                  <a:srgbClr val="444444"/>
                </a:solidFill>
                <a:latin typeface="Helvetica"/>
              </a:rPr>
              <a:t>excerpt</a:t>
            </a:r>
            <a:r>
              <a:rPr lang="de-DE" sz="1800" dirty="0" smtClean="0">
                <a:solidFill>
                  <a:srgbClr val="444444"/>
                </a:solidFill>
                <a:latin typeface="Helvetica"/>
              </a:rPr>
              <a:t>):</a:t>
            </a:r>
          </a:p>
          <a:p>
            <a:endParaRPr lang="de-DE" sz="1800" dirty="0" smtClean="0">
              <a:solidFill>
                <a:srgbClr val="444444"/>
              </a:solidFill>
              <a:latin typeface="Helvetica"/>
            </a:endParaRPr>
          </a:p>
          <a:p>
            <a:r>
              <a:rPr lang="en-US" sz="1800" i="1" dirty="0" smtClean="0">
                <a:solidFill>
                  <a:srgbClr val="444444"/>
                </a:solidFill>
                <a:latin typeface="Helvetica"/>
              </a:rPr>
              <a:t>“In </a:t>
            </a:r>
            <a:r>
              <a:rPr lang="en-US" sz="1800" i="1" dirty="0">
                <a:solidFill>
                  <a:srgbClr val="444444"/>
                </a:solidFill>
                <a:latin typeface="Helvetica"/>
              </a:rPr>
              <a:t>industry, software testing and coverage-based metrics are the predominant techniques to check correctness of software. This paper addresses automatic unit test generation for programs written in C/C++. The main idea is to improve the coverage obtained by feedback-directed random test generation methods, by utilizing </a:t>
            </a:r>
            <a:r>
              <a:rPr lang="en-US" sz="1800" i="1" dirty="0" err="1">
                <a:solidFill>
                  <a:srgbClr val="444444"/>
                </a:solidFill>
                <a:latin typeface="Helvetica"/>
              </a:rPr>
              <a:t>concolic</a:t>
            </a:r>
            <a:r>
              <a:rPr lang="en-US" sz="1800" i="1" dirty="0">
                <a:solidFill>
                  <a:srgbClr val="444444"/>
                </a:solidFill>
                <a:latin typeface="Helvetica"/>
              </a:rPr>
              <a:t> execution on the generated test </a:t>
            </a:r>
            <a:r>
              <a:rPr lang="en-US" sz="1800" i="1" dirty="0" smtClean="0">
                <a:solidFill>
                  <a:srgbClr val="444444"/>
                </a:solidFill>
                <a:latin typeface="Helvetica"/>
              </a:rPr>
              <a:t>drivers</a:t>
            </a:r>
            <a:r>
              <a:rPr lang="en-US" sz="1800" i="1" dirty="0">
                <a:solidFill>
                  <a:srgbClr val="444444"/>
                </a:solidFill>
                <a:latin typeface="Helvetica"/>
              </a:rPr>
              <a:t> </a:t>
            </a:r>
            <a:r>
              <a:rPr lang="en-US" sz="1800" i="1" dirty="0" smtClean="0">
                <a:solidFill>
                  <a:srgbClr val="444444"/>
                </a:solidFill>
                <a:latin typeface="Helvetica"/>
              </a:rPr>
              <a:t>…”</a:t>
            </a:r>
            <a:endParaRPr lang="de-DE" sz="1800" i="1" dirty="0" smtClean="0">
              <a:solidFill>
                <a:srgbClr val="444444"/>
              </a:solidFill>
              <a:latin typeface="Helvetica"/>
            </a:endParaRPr>
          </a:p>
        </p:txBody>
      </p:sp>
      <p:cxnSp>
        <p:nvCxnSpPr>
          <p:cNvPr id="6" name="Gerade Verbindung 5"/>
          <p:cNvCxnSpPr/>
          <p:nvPr/>
        </p:nvCxnSpPr>
        <p:spPr bwMode="auto">
          <a:xfrm>
            <a:off x="467544" y="4869160"/>
            <a:ext cx="7056784" cy="0"/>
          </a:xfrm>
          <a:prstGeom prst="line">
            <a:avLst/>
          </a:prstGeom>
          <a:solidFill>
            <a:schemeClr val="accent1"/>
          </a:solidFill>
          <a:ln w="19050" cap="flat" cmpd="sng" algn="ctr">
            <a:solidFill>
              <a:srgbClr val="C00000"/>
            </a:solidFill>
            <a:prstDash val="solid"/>
            <a:miter lim="800000"/>
            <a:headEnd type="none" w="med" len="med"/>
            <a:tailEnd type="none" w="med" len="med"/>
          </a:ln>
          <a:effectLst/>
        </p:spPr>
      </p:cxnSp>
      <p:cxnSp>
        <p:nvCxnSpPr>
          <p:cNvPr id="8" name="Gerade Verbindung 7"/>
          <p:cNvCxnSpPr/>
          <p:nvPr/>
        </p:nvCxnSpPr>
        <p:spPr bwMode="auto">
          <a:xfrm>
            <a:off x="467544" y="5157192"/>
            <a:ext cx="6336704" cy="0"/>
          </a:xfrm>
          <a:prstGeom prst="line">
            <a:avLst/>
          </a:prstGeom>
          <a:solidFill>
            <a:schemeClr val="accent1"/>
          </a:solidFill>
          <a:ln w="19050" cap="flat" cmpd="sng" algn="ctr">
            <a:solidFill>
              <a:srgbClr val="C00000"/>
            </a:solidFill>
            <a:prstDash val="solid"/>
            <a:miter lim="800000"/>
            <a:headEnd type="none" w="med" len="med"/>
            <a:tailEnd type="none" w="med" len="med"/>
          </a:ln>
          <a:effectLst/>
        </p:spPr>
      </p:cxnSp>
    </p:spTree>
    <p:extLst>
      <p:ext uri="{BB962C8B-B14F-4D97-AF65-F5344CB8AC3E}">
        <p14:creationId xmlns:p14="http://schemas.microsoft.com/office/powerpoint/2010/main" val="3017460485"/>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smtClean="0"/>
              <a:t>Regression </a:t>
            </a:r>
            <a:r>
              <a:rPr lang="de-DE" dirty="0" err="1" smtClean="0"/>
              <a:t>testing</a:t>
            </a:r>
            <a:r>
              <a:rPr lang="de-DE" dirty="0" smtClean="0"/>
              <a:t> </a:t>
            </a:r>
            <a:r>
              <a:rPr lang="de-DE" dirty="0" err="1" smtClean="0"/>
              <a:t>for</a:t>
            </a:r>
            <a:r>
              <a:rPr lang="de-DE" dirty="0" smtClean="0"/>
              <a:t> GUI</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27</a:t>
            </a:fld>
            <a:endParaRPr lang="de-DE"/>
          </a:p>
        </p:txBody>
      </p:sp>
      <p:sp>
        <p:nvSpPr>
          <p:cNvPr id="10" name="Textfeld 9"/>
          <p:cNvSpPr txBox="1"/>
          <p:nvPr/>
        </p:nvSpPr>
        <p:spPr>
          <a:xfrm>
            <a:off x="215516" y="1766036"/>
            <a:ext cx="8820980" cy="923330"/>
          </a:xfrm>
          <a:prstGeom prst="rect">
            <a:avLst/>
          </a:prstGeom>
          <a:noFill/>
        </p:spPr>
        <p:txBody>
          <a:bodyPr wrap="square" rtlCol="0">
            <a:spAutoFit/>
          </a:bodyPr>
          <a:lstStyle/>
          <a:p>
            <a:r>
              <a:rPr lang="de-DE" sz="1800" dirty="0">
                <a:solidFill>
                  <a:srgbClr val="444444"/>
                </a:solidFill>
                <a:latin typeface="Helvetica"/>
              </a:rPr>
              <a:t>Human Performance Regression </a:t>
            </a:r>
            <a:r>
              <a:rPr lang="de-DE" sz="1800" dirty="0" err="1">
                <a:solidFill>
                  <a:srgbClr val="444444"/>
                </a:solidFill>
                <a:latin typeface="Helvetica"/>
              </a:rPr>
              <a:t>Testing</a:t>
            </a:r>
            <a:r>
              <a:rPr lang="de-DE" sz="1800" dirty="0">
                <a:solidFill>
                  <a:srgbClr val="444444"/>
                </a:solidFill>
                <a:latin typeface="Helvetica"/>
              </a:rPr>
              <a:t> </a:t>
            </a:r>
            <a:br>
              <a:rPr lang="de-DE" sz="1800" dirty="0">
                <a:solidFill>
                  <a:srgbClr val="444444"/>
                </a:solidFill>
                <a:latin typeface="Helvetica"/>
              </a:rPr>
            </a:br>
            <a:r>
              <a:rPr lang="de-DE" sz="1800" dirty="0">
                <a:solidFill>
                  <a:srgbClr val="444444"/>
                </a:solidFill>
                <a:latin typeface="Helvetica"/>
              </a:rPr>
              <a:t>Amanda </a:t>
            </a:r>
            <a:r>
              <a:rPr lang="de-DE" sz="1800" dirty="0" err="1">
                <a:solidFill>
                  <a:srgbClr val="444444"/>
                </a:solidFill>
                <a:latin typeface="Helvetica"/>
              </a:rPr>
              <a:t>Swearngin</a:t>
            </a:r>
            <a:r>
              <a:rPr lang="de-DE" sz="1800" dirty="0">
                <a:solidFill>
                  <a:srgbClr val="444444"/>
                </a:solidFill>
                <a:latin typeface="Helvetica"/>
              </a:rPr>
              <a:t>, Myra B. Cohen, Bonnie E. John, </a:t>
            </a:r>
            <a:r>
              <a:rPr lang="de-DE" sz="1800" dirty="0" err="1">
                <a:solidFill>
                  <a:srgbClr val="444444"/>
                </a:solidFill>
                <a:latin typeface="Helvetica"/>
              </a:rPr>
              <a:t>and</a:t>
            </a:r>
            <a:r>
              <a:rPr lang="de-DE" sz="1800" dirty="0">
                <a:solidFill>
                  <a:srgbClr val="444444"/>
                </a:solidFill>
                <a:latin typeface="Helvetica"/>
              </a:rPr>
              <a:t> Rachel K. E. Bellamy</a:t>
            </a:r>
            <a:br>
              <a:rPr lang="de-DE" sz="1800" dirty="0">
                <a:solidFill>
                  <a:srgbClr val="444444"/>
                </a:solidFill>
                <a:latin typeface="Helvetica"/>
              </a:rPr>
            </a:br>
            <a:r>
              <a:rPr lang="de-DE" sz="1800" i="1" dirty="0">
                <a:solidFill>
                  <a:srgbClr val="444444"/>
                </a:solidFill>
                <a:latin typeface="Helvetica"/>
              </a:rPr>
              <a:t>(University </a:t>
            </a:r>
            <a:r>
              <a:rPr lang="de-DE" sz="1800" i="1" dirty="0" err="1">
                <a:solidFill>
                  <a:srgbClr val="444444"/>
                </a:solidFill>
                <a:latin typeface="Helvetica"/>
              </a:rPr>
              <a:t>of</a:t>
            </a:r>
            <a:r>
              <a:rPr lang="de-DE" sz="1800" i="1" dirty="0">
                <a:solidFill>
                  <a:srgbClr val="444444"/>
                </a:solidFill>
                <a:latin typeface="Helvetica"/>
              </a:rPr>
              <a:t> Nebraska-Lincoln, USA; IBM Research, USA)</a:t>
            </a:r>
            <a:endParaRPr lang="de-DE" sz="1400" b="0" dirty="0"/>
          </a:p>
        </p:txBody>
      </p:sp>
      <p:sp>
        <p:nvSpPr>
          <p:cNvPr id="5" name="Textfeld 4"/>
          <p:cNvSpPr txBox="1"/>
          <p:nvPr/>
        </p:nvSpPr>
        <p:spPr>
          <a:xfrm>
            <a:off x="329396" y="2960948"/>
            <a:ext cx="8100900" cy="3693319"/>
          </a:xfrm>
          <a:prstGeom prst="rect">
            <a:avLst/>
          </a:prstGeom>
          <a:noFill/>
        </p:spPr>
        <p:txBody>
          <a:bodyPr wrap="square" rtlCol="0">
            <a:spAutoFit/>
          </a:bodyPr>
          <a:lstStyle/>
          <a:p>
            <a:r>
              <a:rPr lang="de-DE" sz="1800" dirty="0" err="1" smtClean="0">
                <a:solidFill>
                  <a:srgbClr val="444444"/>
                </a:solidFill>
                <a:latin typeface="Helvetica"/>
              </a:rPr>
              <a:t>Remarks</a:t>
            </a:r>
            <a:r>
              <a:rPr lang="de-DE" sz="1800" dirty="0" smtClean="0">
                <a:solidFill>
                  <a:srgbClr val="444444"/>
                </a:solidFill>
                <a:latin typeface="Helvetica"/>
              </a:rPr>
              <a:t>:</a:t>
            </a:r>
          </a:p>
          <a:p>
            <a:pPr marL="342900" indent="-342900">
              <a:buFontTx/>
              <a:buChar char="-"/>
            </a:pPr>
            <a:r>
              <a:rPr lang="de-DE" sz="1800" dirty="0" err="1" smtClean="0">
                <a:solidFill>
                  <a:srgbClr val="444444"/>
                </a:solidFill>
                <a:latin typeface="Helvetica"/>
              </a:rPr>
              <a:t>Relevance</a:t>
            </a:r>
            <a:r>
              <a:rPr lang="de-DE" sz="1800" dirty="0" smtClean="0">
                <a:solidFill>
                  <a:srgbClr val="444444"/>
                </a:solidFill>
                <a:latin typeface="Helvetica"/>
              </a:rPr>
              <a:t> </a:t>
            </a:r>
            <a:r>
              <a:rPr lang="de-DE" sz="1800" dirty="0" err="1" smtClean="0">
                <a:solidFill>
                  <a:srgbClr val="444444"/>
                </a:solidFill>
                <a:latin typeface="Helvetica"/>
              </a:rPr>
              <a:t>to</a:t>
            </a:r>
            <a:r>
              <a:rPr lang="de-DE" sz="1800" dirty="0" smtClean="0">
                <a:solidFill>
                  <a:srgbClr val="444444"/>
                </a:solidFill>
                <a:latin typeface="Helvetica"/>
              </a:rPr>
              <a:t> JCSE: GUI </a:t>
            </a:r>
            <a:r>
              <a:rPr lang="de-DE" sz="1800" dirty="0" err="1" smtClean="0">
                <a:solidFill>
                  <a:srgbClr val="444444"/>
                </a:solidFill>
                <a:latin typeface="Helvetica"/>
              </a:rPr>
              <a:t>testing</a:t>
            </a:r>
            <a:endParaRPr lang="de-DE" sz="1800" dirty="0" smtClean="0">
              <a:solidFill>
                <a:srgbClr val="444444"/>
              </a:solidFill>
              <a:latin typeface="Helvetica"/>
            </a:endParaRPr>
          </a:p>
          <a:p>
            <a:endParaRPr lang="de-DE" sz="1800" dirty="0">
              <a:solidFill>
                <a:srgbClr val="444444"/>
              </a:solidFill>
              <a:latin typeface="Helvetica"/>
            </a:endParaRPr>
          </a:p>
          <a:p>
            <a:r>
              <a:rPr lang="de-DE" sz="1800" dirty="0" smtClean="0">
                <a:solidFill>
                  <a:srgbClr val="444444"/>
                </a:solidFill>
                <a:latin typeface="Helvetica"/>
              </a:rPr>
              <a:t>Abstract (</a:t>
            </a:r>
            <a:r>
              <a:rPr lang="de-DE" sz="1800" dirty="0" err="1" smtClean="0">
                <a:solidFill>
                  <a:srgbClr val="444444"/>
                </a:solidFill>
                <a:latin typeface="Helvetica"/>
              </a:rPr>
              <a:t>excerpt</a:t>
            </a:r>
            <a:r>
              <a:rPr lang="de-DE" sz="1800" dirty="0" smtClean="0">
                <a:solidFill>
                  <a:srgbClr val="444444"/>
                </a:solidFill>
                <a:latin typeface="Helvetica"/>
              </a:rPr>
              <a:t>):</a:t>
            </a:r>
          </a:p>
          <a:p>
            <a:endParaRPr lang="de-DE" sz="1800" dirty="0" smtClean="0">
              <a:solidFill>
                <a:srgbClr val="444444"/>
              </a:solidFill>
              <a:latin typeface="Helvetica"/>
            </a:endParaRPr>
          </a:p>
          <a:p>
            <a:r>
              <a:rPr lang="en-US" sz="1600" i="1" dirty="0">
                <a:solidFill>
                  <a:srgbClr val="444444"/>
                </a:solidFill>
                <a:latin typeface="Helvetica"/>
              </a:rPr>
              <a:t>“As software systems evolve, new interface features such as keyboard shortcuts and toolbars are introduced. While it is common to regression test the new features for functional correctness, there has been less focus on systematic regression testing for usability, due to the effort and time involved in human studies. Cognitive modeling tools such as </a:t>
            </a:r>
            <a:r>
              <a:rPr lang="en-US" sz="1600" i="1" dirty="0" err="1">
                <a:solidFill>
                  <a:srgbClr val="444444"/>
                </a:solidFill>
                <a:latin typeface="Helvetica"/>
              </a:rPr>
              <a:t>CogTool</a:t>
            </a:r>
            <a:r>
              <a:rPr lang="en-US" sz="1600" i="1" dirty="0">
                <a:solidFill>
                  <a:srgbClr val="444444"/>
                </a:solidFill>
                <a:latin typeface="Helvetica"/>
              </a:rPr>
              <a:t> provide some help by computing predictions of user performance, but they still require manual effort to describe the user interface and tasks, limiting regression testing efforts. In recent work, we developed </a:t>
            </a:r>
            <a:r>
              <a:rPr lang="en-US" sz="1600" i="1" dirty="0" err="1">
                <a:solidFill>
                  <a:srgbClr val="444444"/>
                </a:solidFill>
                <a:latin typeface="Helvetica"/>
              </a:rPr>
              <a:t>CogTool</a:t>
            </a:r>
            <a:r>
              <a:rPr lang="en-US" sz="1600" i="1" dirty="0">
                <a:solidFill>
                  <a:srgbClr val="444444"/>
                </a:solidFill>
                <a:latin typeface="Helvetica"/>
              </a:rPr>
              <a:t> Helper to reduce the effort required to generate human performance models of existing </a:t>
            </a:r>
            <a:r>
              <a:rPr lang="en-US" sz="1600" i="1" dirty="0" smtClean="0">
                <a:solidFill>
                  <a:srgbClr val="444444"/>
                </a:solidFill>
                <a:latin typeface="Helvetica"/>
              </a:rPr>
              <a:t>systems …”</a:t>
            </a:r>
            <a:endParaRPr lang="de-DE" sz="1600" i="1" dirty="0" smtClean="0">
              <a:solidFill>
                <a:srgbClr val="444444"/>
              </a:solidFill>
              <a:latin typeface="Helvetica"/>
            </a:endParaRPr>
          </a:p>
        </p:txBody>
      </p:sp>
    </p:spTree>
    <p:extLst>
      <p:ext uri="{BB962C8B-B14F-4D97-AF65-F5344CB8AC3E}">
        <p14:creationId xmlns:p14="http://schemas.microsoft.com/office/powerpoint/2010/main" val="1725095380"/>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sz="3600" dirty="0" smtClean="0"/>
              <a:t>Structured </a:t>
            </a:r>
            <a:r>
              <a:rPr lang="de-DE" sz="3600" dirty="0" err="1" smtClean="0"/>
              <a:t>testing</a:t>
            </a:r>
            <a:r>
              <a:rPr lang="de-DE" sz="3600" dirty="0" smtClean="0"/>
              <a:t>: </a:t>
            </a:r>
            <a:r>
              <a:rPr lang="de-DE" sz="3600" dirty="0" err="1" smtClean="0"/>
              <a:t>branch</a:t>
            </a:r>
            <a:r>
              <a:rPr lang="de-DE" sz="3600" dirty="0" smtClean="0"/>
              <a:t> </a:t>
            </a:r>
            <a:r>
              <a:rPr lang="de-DE" sz="3600" dirty="0" err="1" smtClean="0"/>
              <a:t>coverage</a:t>
            </a:r>
            <a:endParaRPr lang="de-DE" sz="3600"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28</a:t>
            </a:fld>
            <a:endParaRPr lang="de-DE"/>
          </a:p>
        </p:txBody>
      </p:sp>
      <p:sp>
        <p:nvSpPr>
          <p:cNvPr id="10" name="Textfeld 9"/>
          <p:cNvSpPr txBox="1"/>
          <p:nvPr/>
        </p:nvSpPr>
        <p:spPr>
          <a:xfrm>
            <a:off x="215516" y="1766036"/>
            <a:ext cx="8820980" cy="923330"/>
          </a:xfrm>
          <a:prstGeom prst="rect">
            <a:avLst/>
          </a:prstGeom>
          <a:noFill/>
        </p:spPr>
        <p:txBody>
          <a:bodyPr wrap="square" rtlCol="0">
            <a:spAutoFit/>
          </a:bodyPr>
          <a:lstStyle/>
          <a:p>
            <a:r>
              <a:rPr lang="en-US" sz="1800" dirty="0">
                <a:solidFill>
                  <a:srgbClr val="444444"/>
                </a:solidFill>
                <a:latin typeface="Helvetica"/>
              </a:rPr>
              <a:t>Comparing Multi-point Stride Coverage and Dataflow Coverage </a:t>
            </a:r>
            <a:br>
              <a:rPr lang="en-US" sz="1800" dirty="0">
                <a:solidFill>
                  <a:srgbClr val="444444"/>
                </a:solidFill>
                <a:latin typeface="Helvetica"/>
              </a:rPr>
            </a:br>
            <a:r>
              <a:rPr lang="en-US" sz="1800" dirty="0">
                <a:solidFill>
                  <a:srgbClr val="444444"/>
                </a:solidFill>
                <a:latin typeface="Helvetica"/>
              </a:rPr>
              <a:t>Mohammad Mahdi Hassan and James H. Andrews</a:t>
            </a:r>
            <a:br>
              <a:rPr lang="en-US" sz="1800" dirty="0">
                <a:solidFill>
                  <a:srgbClr val="444444"/>
                </a:solidFill>
                <a:latin typeface="Helvetica"/>
              </a:rPr>
            </a:br>
            <a:r>
              <a:rPr lang="en-US" sz="1800" i="1" dirty="0">
                <a:solidFill>
                  <a:srgbClr val="444444"/>
                </a:solidFill>
                <a:latin typeface="Helvetica"/>
              </a:rPr>
              <a:t>(University of Western Ontario, Canada)</a:t>
            </a:r>
            <a:endParaRPr lang="de-DE" sz="1400" b="0" dirty="0"/>
          </a:p>
        </p:txBody>
      </p:sp>
      <p:sp>
        <p:nvSpPr>
          <p:cNvPr id="5" name="Textfeld 4"/>
          <p:cNvSpPr txBox="1"/>
          <p:nvPr/>
        </p:nvSpPr>
        <p:spPr>
          <a:xfrm>
            <a:off x="329396" y="2960948"/>
            <a:ext cx="8100900" cy="3939540"/>
          </a:xfrm>
          <a:prstGeom prst="rect">
            <a:avLst/>
          </a:prstGeom>
          <a:noFill/>
        </p:spPr>
        <p:txBody>
          <a:bodyPr wrap="square" rtlCol="0">
            <a:spAutoFit/>
          </a:bodyPr>
          <a:lstStyle/>
          <a:p>
            <a:r>
              <a:rPr lang="de-DE" sz="1800" dirty="0" err="1" smtClean="0">
                <a:solidFill>
                  <a:srgbClr val="444444"/>
                </a:solidFill>
                <a:latin typeface="Helvetica"/>
              </a:rPr>
              <a:t>Remarks</a:t>
            </a:r>
            <a:r>
              <a:rPr lang="de-DE" sz="1800" dirty="0" smtClean="0">
                <a:solidFill>
                  <a:srgbClr val="444444"/>
                </a:solidFill>
                <a:latin typeface="Helvetica"/>
              </a:rPr>
              <a:t>:</a:t>
            </a:r>
          </a:p>
          <a:p>
            <a:pPr marL="342900" indent="-342900">
              <a:buFontTx/>
              <a:buChar char="-"/>
            </a:pPr>
            <a:r>
              <a:rPr lang="de-DE" sz="1800" dirty="0" err="1" smtClean="0">
                <a:solidFill>
                  <a:srgbClr val="444444"/>
                </a:solidFill>
                <a:latin typeface="Helvetica"/>
              </a:rPr>
              <a:t>Relevance</a:t>
            </a:r>
            <a:r>
              <a:rPr lang="de-DE" sz="1800" dirty="0" smtClean="0">
                <a:solidFill>
                  <a:srgbClr val="444444"/>
                </a:solidFill>
                <a:latin typeface="Helvetica"/>
              </a:rPr>
              <a:t> </a:t>
            </a:r>
            <a:r>
              <a:rPr lang="de-DE" sz="1800" dirty="0" err="1" smtClean="0">
                <a:solidFill>
                  <a:srgbClr val="444444"/>
                </a:solidFill>
                <a:latin typeface="Helvetica"/>
              </a:rPr>
              <a:t>to</a:t>
            </a:r>
            <a:r>
              <a:rPr lang="de-DE" sz="1800" dirty="0" smtClean="0">
                <a:solidFill>
                  <a:srgbClr val="444444"/>
                </a:solidFill>
                <a:latin typeface="Helvetica"/>
              </a:rPr>
              <a:t> JCSE: </a:t>
            </a:r>
            <a:r>
              <a:rPr lang="de-DE" sz="1800" dirty="0" err="1" smtClean="0">
                <a:solidFill>
                  <a:srgbClr val="444444"/>
                </a:solidFill>
                <a:latin typeface="Helvetica"/>
              </a:rPr>
              <a:t>structured</a:t>
            </a:r>
            <a:r>
              <a:rPr lang="de-DE" sz="1800" dirty="0" smtClean="0">
                <a:solidFill>
                  <a:srgbClr val="444444"/>
                </a:solidFill>
                <a:latin typeface="Helvetica"/>
              </a:rPr>
              <a:t> </a:t>
            </a:r>
            <a:r>
              <a:rPr lang="de-DE" sz="1800" dirty="0" err="1" smtClean="0">
                <a:solidFill>
                  <a:srgbClr val="444444"/>
                </a:solidFill>
                <a:latin typeface="Helvetica"/>
              </a:rPr>
              <a:t>testing</a:t>
            </a:r>
            <a:r>
              <a:rPr lang="de-DE" sz="1800" dirty="0" smtClean="0">
                <a:solidFill>
                  <a:srgbClr val="444444"/>
                </a:solidFill>
                <a:latin typeface="Helvetica"/>
              </a:rPr>
              <a:t>: </a:t>
            </a:r>
            <a:r>
              <a:rPr lang="de-DE" sz="1800" dirty="0" err="1" smtClean="0">
                <a:solidFill>
                  <a:srgbClr val="444444"/>
                </a:solidFill>
                <a:latin typeface="Helvetica"/>
              </a:rPr>
              <a:t>branch</a:t>
            </a:r>
            <a:r>
              <a:rPr lang="de-DE" sz="1800" dirty="0" smtClean="0">
                <a:solidFill>
                  <a:srgbClr val="444444"/>
                </a:solidFill>
                <a:latin typeface="Helvetica"/>
              </a:rPr>
              <a:t> </a:t>
            </a:r>
            <a:r>
              <a:rPr lang="de-DE" sz="1800" dirty="0" err="1" smtClean="0">
                <a:solidFill>
                  <a:srgbClr val="444444"/>
                </a:solidFill>
                <a:latin typeface="Helvetica"/>
              </a:rPr>
              <a:t>coverage</a:t>
            </a:r>
            <a:endParaRPr lang="de-DE" sz="1800" dirty="0" smtClean="0">
              <a:solidFill>
                <a:srgbClr val="444444"/>
              </a:solidFill>
              <a:latin typeface="Helvetica"/>
            </a:endParaRPr>
          </a:p>
          <a:p>
            <a:endParaRPr lang="de-DE" sz="1800" dirty="0">
              <a:solidFill>
                <a:srgbClr val="444444"/>
              </a:solidFill>
              <a:latin typeface="Helvetica"/>
            </a:endParaRPr>
          </a:p>
          <a:p>
            <a:r>
              <a:rPr lang="de-DE" sz="1800" dirty="0" smtClean="0">
                <a:solidFill>
                  <a:srgbClr val="444444"/>
                </a:solidFill>
                <a:latin typeface="Helvetica"/>
              </a:rPr>
              <a:t>Abstract (</a:t>
            </a:r>
            <a:r>
              <a:rPr lang="de-DE" sz="1800" dirty="0" err="1" smtClean="0">
                <a:solidFill>
                  <a:srgbClr val="444444"/>
                </a:solidFill>
                <a:latin typeface="Helvetica"/>
              </a:rPr>
              <a:t>full</a:t>
            </a:r>
            <a:r>
              <a:rPr lang="de-DE" sz="1800" dirty="0" smtClean="0">
                <a:solidFill>
                  <a:srgbClr val="444444"/>
                </a:solidFill>
                <a:latin typeface="Helvetica"/>
              </a:rPr>
              <a:t>):</a:t>
            </a:r>
          </a:p>
          <a:p>
            <a:endParaRPr lang="de-DE" sz="1800" dirty="0" smtClean="0">
              <a:solidFill>
                <a:srgbClr val="444444"/>
              </a:solidFill>
              <a:latin typeface="Helvetica"/>
            </a:endParaRPr>
          </a:p>
          <a:p>
            <a:r>
              <a:rPr lang="en-US" sz="1600" i="1" dirty="0">
                <a:solidFill>
                  <a:srgbClr val="444444"/>
                </a:solidFill>
                <a:latin typeface="Helvetica"/>
              </a:rPr>
              <a:t>“We introduce a family of coverage criteria, called Multi-Point Stride Coverage (MPSC). MPSC generalizes branch coverage to coverage of tuples of branches taken from the execution sequence of a program. We investigate its potential as a replacement for dataflow coverage, such as </a:t>
            </a:r>
            <a:r>
              <a:rPr lang="en-US" sz="1600" i="1" dirty="0" err="1">
                <a:solidFill>
                  <a:srgbClr val="444444"/>
                </a:solidFill>
                <a:latin typeface="Helvetica"/>
              </a:rPr>
              <a:t>def</a:t>
            </a:r>
            <a:r>
              <a:rPr lang="en-US" sz="1600" i="1" dirty="0">
                <a:solidFill>
                  <a:srgbClr val="444444"/>
                </a:solidFill>
                <a:latin typeface="Helvetica"/>
              </a:rPr>
              <a:t>-use coverage. We find that programs can be instrumented for MPSC easily, that the instrumentation usually incurs less overhead than that for </a:t>
            </a:r>
            <a:r>
              <a:rPr lang="en-US" sz="1600" i="1" dirty="0" err="1">
                <a:solidFill>
                  <a:srgbClr val="444444"/>
                </a:solidFill>
                <a:latin typeface="Helvetica"/>
              </a:rPr>
              <a:t>def</a:t>
            </a:r>
            <a:r>
              <a:rPr lang="en-US" sz="1600" i="1" dirty="0">
                <a:solidFill>
                  <a:srgbClr val="444444"/>
                </a:solidFill>
                <a:latin typeface="Helvetica"/>
              </a:rPr>
              <a:t>-use coverage, and that MPSC is comparable in usefulness to </a:t>
            </a:r>
            <a:r>
              <a:rPr lang="en-US" sz="1600" i="1" dirty="0" err="1">
                <a:solidFill>
                  <a:srgbClr val="444444"/>
                </a:solidFill>
                <a:latin typeface="Helvetica"/>
              </a:rPr>
              <a:t>def</a:t>
            </a:r>
            <a:r>
              <a:rPr lang="en-US" sz="1600" i="1" dirty="0">
                <a:solidFill>
                  <a:srgbClr val="444444"/>
                </a:solidFill>
                <a:latin typeface="Helvetica"/>
              </a:rPr>
              <a:t>-use in predicting test suite effectiveness. We also find that the space required to collect MPSC can be predicted from the number of branches in the </a:t>
            </a:r>
            <a:r>
              <a:rPr lang="en-US" sz="1600" i="1" dirty="0" smtClean="0">
                <a:solidFill>
                  <a:srgbClr val="444444"/>
                </a:solidFill>
                <a:latin typeface="Helvetica"/>
              </a:rPr>
              <a:t>program.”</a:t>
            </a:r>
            <a:endParaRPr lang="en-US" sz="1600" i="1" dirty="0">
              <a:solidFill>
                <a:srgbClr val="444444"/>
              </a:solidFill>
              <a:latin typeface="Helvetica"/>
            </a:endParaRPr>
          </a:p>
          <a:p>
            <a:endParaRPr lang="de-DE" sz="1600" i="1" dirty="0" smtClean="0">
              <a:solidFill>
                <a:srgbClr val="444444"/>
              </a:solidFill>
              <a:latin typeface="Helvetica"/>
            </a:endParaRPr>
          </a:p>
        </p:txBody>
      </p:sp>
      <p:cxnSp>
        <p:nvCxnSpPr>
          <p:cNvPr id="6" name="Gerade Verbindung 5"/>
          <p:cNvCxnSpPr/>
          <p:nvPr/>
        </p:nvCxnSpPr>
        <p:spPr bwMode="auto">
          <a:xfrm>
            <a:off x="1295636" y="4869160"/>
            <a:ext cx="5508612" cy="0"/>
          </a:xfrm>
          <a:prstGeom prst="line">
            <a:avLst/>
          </a:prstGeom>
          <a:solidFill>
            <a:schemeClr val="accent1"/>
          </a:solidFill>
          <a:ln w="19050" cap="flat" cmpd="sng" algn="ctr">
            <a:solidFill>
              <a:srgbClr val="C00000"/>
            </a:solidFill>
            <a:prstDash val="solid"/>
            <a:miter lim="800000"/>
            <a:headEnd type="none" w="med" len="med"/>
            <a:tailEnd type="none" w="med" len="med"/>
          </a:ln>
          <a:effectLst/>
        </p:spPr>
      </p:cxnSp>
    </p:spTree>
    <p:extLst>
      <p:ext uri="{BB962C8B-B14F-4D97-AF65-F5344CB8AC3E}">
        <p14:creationId xmlns:p14="http://schemas.microsoft.com/office/powerpoint/2010/main" val="3531825749"/>
      </p:ext>
    </p:extLst>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smtClean="0"/>
              <a:t>Test-suite </a:t>
            </a:r>
            <a:r>
              <a:rPr lang="de-DE" dirty="0" err="1" smtClean="0"/>
              <a:t>minimization</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29</a:t>
            </a:fld>
            <a:endParaRPr lang="de-DE"/>
          </a:p>
        </p:txBody>
      </p:sp>
      <p:sp>
        <p:nvSpPr>
          <p:cNvPr id="10" name="Textfeld 9"/>
          <p:cNvSpPr txBox="1"/>
          <p:nvPr/>
        </p:nvSpPr>
        <p:spPr>
          <a:xfrm>
            <a:off x="215516" y="1766036"/>
            <a:ext cx="8820980" cy="923330"/>
          </a:xfrm>
          <a:prstGeom prst="rect">
            <a:avLst/>
          </a:prstGeom>
          <a:noFill/>
        </p:spPr>
        <p:txBody>
          <a:bodyPr wrap="square" rtlCol="0">
            <a:spAutoFit/>
          </a:bodyPr>
          <a:lstStyle/>
          <a:p>
            <a:r>
              <a:rPr lang="de-DE" sz="1800" dirty="0">
                <a:solidFill>
                  <a:srgbClr val="444444"/>
                </a:solidFill>
                <a:latin typeface="Helvetica"/>
              </a:rPr>
              <a:t>Interaction-</a:t>
            </a:r>
            <a:r>
              <a:rPr lang="de-DE" sz="1800" dirty="0" err="1">
                <a:solidFill>
                  <a:srgbClr val="444444"/>
                </a:solidFill>
                <a:latin typeface="Helvetica"/>
              </a:rPr>
              <a:t>Based</a:t>
            </a:r>
            <a:r>
              <a:rPr lang="de-DE" sz="1800" dirty="0">
                <a:solidFill>
                  <a:srgbClr val="444444"/>
                </a:solidFill>
                <a:latin typeface="Helvetica"/>
              </a:rPr>
              <a:t> Test-Suite </a:t>
            </a:r>
            <a:r>
              <a:rPr lang="de-DE" sz="1800" dirty="0" err="1">
                <a:solidFill>
                  <a:srgbClr val="444444"/>
                </a:solidFill>
                <a:latin typeface="Helvetica"/>
              </a:rPr>
              <a:t>Minimization</a:t>
            </a:r>
            <a:r>
              <a:rPr lang="de-DE" sz="1800" dirty="0">
                <a:solidFill>
                  <a:srgbClr val="444444"/>
                </a:solidFill>
                <a:latin typeface="Helvetica"/>
              </a:rPr>
              <a:t> </a:t>
            </a:r>
            <a:br>
              <a:rPr lang="de-DE" sz="1800" dirty="0">
                <a:solidFill>
                  <a:srgbClr val="444444"/>
                </a:solidFill>
                <a:latin typeface="Helvetica"/>
              </a:rPr>
            </a:br>
            <a:r>
              <a:rPr lang="de-DE" sz="1800" dirty="0">
                <a:solidFill>
                  <a:srgbClr val="444444"/>
                </a:solidFill>
                <a:latin typeface="Helvetica"/>
              </a:rPr>
              <a:t>Dale Blue, </a:t>
            </a:r>
            <a:r>
              <a:rPr lang="de-DE" sz="1800" dirty="0" err="1">
                <a:solidFill>
                  <a:srgbClr val="444444"/>
                </a:solidFill>
                <a:latin typeface="Helvetica"/>
              </a:rPr>
              <a:t>Itai</a:t>
            </a:r>
            <a:r>
              <a:rPr lang="de-DE" sz="1800" dirty="0">
                <a:solidFill>
                  <a:srgbClr val="444444"/>
                </a:solidFill>
                <a:latin typeface="Helvetica"/>
              </a:rPr>
              <a:t> Segall, Rachel </a:t>
            </a:r>
            <a:r>
              <a:rPr lang="de-DE" sz="1800" dirty="0" err="1">
                <a:solidFill>
                  <a:srgbClr val="444444"/>
                </a:solidFill>
                <a:latin typeface="Helvetica"/>
              </a:rPr>
              <a:t>Tzoref</a:t>
            </a:r>
            <a:r>
              <a:rPr lang="de-DE" sz="1800" dirty="0">
                <a:solidFill>
                  <a:srgbClr val="444444"/>
                </a:solidFill>
                <a:latin typeface="Helvetica"/>
              </a:rPr>
              <a:t>-Brill, </a:t>
            </a:r>
            <a:r>
              <a:rPr lang="de-DE" sz="1800" dirty="0" err="1">
                <a:solidFill>
                  <a:srgbClr val="444444"/>
                </a:solidFill>
                <a:latin typeface="Helvetica"/>
              </a:rPr>
              <a:t>and</a:t>
            </a:r>
            <a:r>
              <a:rPr lang="de-DE" sz="1800" dirty="0">
                <a:solidFill>
                  <a:srgbClr val="444444"/>
                </a:solidFill>
                <a:latin typeface="Helvetica"/>
              </a:rPr>
              <a:t> </a:t>
            </a:r>
            <a:r>
              <a:rPr lang="de-DE" sz="1800" dirty="0" err="1">
                <a:solidFill>
                  <a:srgbClr val="444444"/>
                </a:solidFill>
                <a:latin typeface="Helvetica"/>
              </a:rPr>
              <a:t>Aviad</a:t>
            </a:r>
            <a:r>
              <a:rPr lang="de-DE" sz="1800" dirty="0">
                <a:solidFill>
                  <a:srgbClr val="444444"/>
                </a:solidFill>
                <a:latin typeface="Helvetica"/>
              </a:rPr>
              <a:t> </a:t>
            </a:r>
            <a:r>
              <a:rPr lang="de-DE" sz="1800" dirty="0" err="1">
                <a:solidFill>
                  <a:srgbClr val="444444"/>
                </a:solidFill>
                <a:latin typeface="Helvetica"/>
              </a:rPr>
              <a:t>Zlotnick</a:t>
            </a:r>
            <a:r>
              <a:rPr lang="de-DE" sz="1800" dirty="0">
                <a:solidFill>
                  <a:srgbClr val="444444"/>
                </a:solidFill>
                <a:latin typeface="Helvetica"/>
              </a:rPr>
              <a:t/>
            </a:r>
            <a:br>
              <a:rPr lang="de-DE" sz="1800" dirty="0">
                <a:solidFill>
                  <a:srgbClr val="444444"/>
                </a:solidFill>
                <a:latin typeface="Helvetica"/>
              </a:rPr>
            </a:br>
            <a:r>
              <a:rPr lang="de-DE" sz="1800" i="1" dirty="0">
                <a:solidFill>
                  <a:srgbClr val="444444"/>
                </a:solidFill>
                <a:latin typeface="Helvetica"/>
              </a:rPr>
              <a:t>(IBM, USA; IBM Research, Israel)</a:t>
            </a:r>
            <a:endParaRPr lang="de-DE" sz="1400" b="0" dirty="0"/>
          </a:p>
        </p:txBody>
      </p:sp>
      <p:sp>
        <p:nvSpPr>
          <p:cNvPr id="5" name="Textfeld 4"/>
          <p:cNvSpPr txBox="1"/>
          <p:nvPr/>
        </p:nvSpPr>
        <p:spPr>
          <a:xfrm>
            <a:off x="329396" y="2816932"/>
            <a:ext cx="8100900" cy="3693319"/>
          </a:xfrm>
          <a:prstGeom prst="rect">
            <a:avLst/>
          </a:prstGeom>
          <a:noFill/>
        </p:spPr>
        <p:txBody>
          <a:bodyPr wrap="square" rtlCol="0">
            <a:spAutoFit/>
          </a:bodyPr>
          <a:lstStyle/>
          <a:p>
            <a:r>
              <a:rPr lang="de-DE" sz="1800" dirty="0" err="1" smtClean="0">
                <a:solidFill>
                  <a:srgbClr val="444444"/>
                </a:solidFill>
                <a:latin typeface="Helvetica"/>
              </a:rPr>
              <a:t>Remarks</a:t>
            </a:r>
            <a:r>
              <a:rPr lang="de-DE" sz="1800" dirty="0" smtClean="0">
                <a:solidFill>
                  <a:srgbClr val="444444"/>
                </a:solidFill>
                <a:latin typeface="Helvetica"/>
              </a:rPr>
              <a:t>:</a:t>
            </a:r>
          </a:p>
          <a:p>
            <a:pPr marL="342900" indent="-342900">
              <a:buFontTx/>
              <a:buChar char="-"/>
            </a:pPr>
            <a:r>
              <a:rPr lang="de-DE" sz="1800" dirty="0" err="1" smtClean="0">
                <a:solidFill>
                  <a:srgbClr val="444444"/>
                </a:solidFill>
                <a:latin typeface="Helvetica"/>
              </a:rPr>
              <a:t>Relevance</a:t>
            </a:r>
            <a:r>
              <a:rPr lang="de-DE" sz="1800" dirty="0" smtClean="0">
                <a:solidFill>
                  <a:srgbClr val="444444"/>
                </a:solidFill>
                <a:latin typeface="Helvetica"/>
              </a:rPr>
              <a:t> </a:t>
            </a:r>
            <a:r>
              <a:rPr lang="de-DE" sz="1800" dirty="0" err="1" smtClean="0">
                <a:solidFill>
                  <a:srgbClr val="444444"/>
                </a:solidFill>
                <a:latin typeface="Helvetica"/>
              </a:rPr>
              <a:t>to</a:t>
            </a:r>
            <a:r>
              <a:rPr lang="de-DE" sz="1800" dirty="0" smtClean="0">
                <a:solidFill>
                  <a:srgbClr val="444444"/>
                </a:solidFill>
                <a:latin typeface="Helvetica"/>
              </a:rPr>
              <a:t> JCSE: </a:t>
            </a:r>
            <a:r>
              <a:rPr lang="de-DE" sz="1800" dirty="0" err="1" smtClean="0">
                <a:solidFill>
                  <a:srgbClr val="444444"/>
                </a:solidFill>
                <a:latin typeface="Helvetica"/>
              </a:rPr>
              <a:t>testing</a:t>
            </a:r>
            <a:r>
              <a:rPr lang="de-DE" sz="1800" dirty="0" smtClean="0">
                <a:solidFill>
                  <a:srgbClr val="444444"/>
                </a:solidFill>
                <a:latin typeface="Helvetica"/>
              </a:rPr>
              <a:t> </a:t>
            </a:r>
            <a:r>
              <a:rPr lang="de-DE" sz="1800" dirty="0" err="1" smtClean="0">
                <a:solidFill>
                  <a:srgbClr val="444444"/>
                </a:solidFill>
                <a:latin typeface="Helvetica"/>
              </a:rPr>
              <a:t>is</a:t>
            </a:r>
            <a:r>
              <a:rPr lang="de-DE" sz="1800" dirty="0" smtClean="0">
                <a:solidFill>
                  <a:srgbClr val="444444"/>
                </a:solidFill>
                <a:latin typeface="Helvetica"/>
              </a:rPr>
              <a:t> expensive </a:t>
            </a:r>
            <a:r>
              <a:rPr lang="de-DE" sz="1800" dirty="0" smtClean="0">
                <a:solidFill>
                  <a:srgbClr val="444444"/>
                </a:solidFill>
                <a:latin typeface="Helvetica"/>
                <a:sym typeface="Wingdings" pitchFamily="2" charset="2"/>
              </a:rPr>
              <a:t> minimal </a:t>
            </a:r>
            <a:r>
              <a:rPr lang="de-DE" sz="1800" dirty="0" err="1" smtClean="0">
                <a:solidFill>
                  <a:srgbClr val="444444"/>
                </a:solidFill>
                <a:latin typeface="Helvetica"/>
                <a:sym typeface="Wingdings" pitchFamily="2" charset="2"/>
              </a:rPr>
              <a:t>test</a:t>
            </a:r>
            <a:r>
              <a:rPr lang="de-DE" sz="1800" dirty="0" smtClean="0">
                <a:solidFill>
                  <a:srgbClr val="444444"/>
                </a:solidFill>
                <a:latin typeface="Helvetica"/>
                <a:sym typeface="Wingdings" pitchFamily="2" charset="2"/>
              </a:rPr>
              <a:t> </a:t>
            </a:r>
            <a:r>
              <a:rPr lang="de-DE" sz="1800" dirty="0" err="1" smtClean="0">
                <a:solidFill>
                  <a:srgbClr val="444444"/>
                </a:solidFill>
                <a:latin typeface="Helvetica"/>
                <a:sym typeface="Wingdings" pitchFamily="2" charset="2"/>
              </a:rPr>
              <a:t>suites</a:t>
            </a:r>
            <a:endParaRPr lang="de-DE" sz="1800" dirty="0" smtClean="0">
              <a:solidFill>
                <a:srgbClr val="444444"/>
              </a:solidFill>
              <a:latin typeface="Helvetica"/>
            </a:endParaRPr>
          </a:p>
          <a:p>
            <a:endParaRPr lang="de-DE" sz="1800" dirty="0">
              <a:solidFill>
                <a:srgbClr val="444444"/>
              </a:solidFill>
              <a:latin typeface="Helvetica"/>
            </a:endParaRPr>
          </a:p>
          <a:p>
            <a:r>
              <a:rPr lang="de-DE" sz="1800" dirty="0" smtClean="0">
                <a:solidFill>
                  <a:srgbClr val="444444"/>
                </a:solidFill>
                <a:latin typeface="Helvetica"/>
              </a:rPr>
              <a:t>Abstract (</a:t>
            </a:r>
            <a:r>
              <a:rPr lang="de-DE" sz="1800" dirty="0" err="1" smtClean="0">
                <a:solidFill>
                  <a:srgbClr val="444444"/>
                </a:solidFill>
                <a:latin typeface="Helvetica"/>
              </a:rPr>
              <a:t>full</a:t>
            </a:r>
            <a:r>
              <a:rPr lang="de-DE" sz="1800" dirty="0" smtClean="0">
                <a:solidFill>
                  <a:srgbClr val="444444"/>
                </a:solidFill>
                <a:latin typeface="Helvetica"/>
              </a:rPr>
              <a:t>):</a:t>
            </a:r>
          </a:p>
          <a:p>
            <a:endParaRPr lang="de-DE" sz="1800" dirty="0" smtClean="0">
              <a:solidFill>
                <a:srgbClr val="444444"/>
              </a:solidFill>
              <a:latin typeface="Helvetica"/>
            </a:endParaRPr>
          </a:p>
          <a:p>
            <a:r>
              <a:rPr lang="en-US" sz="1200" i="1" dirty="0">
                <a:solidFill>
                  <a:srgbClr val="444444"/>
                </a:solidFill>
                <a:latin typeface="Helvetica"/>
              </a:rPr>
              <a:t>“Combinatorial Test Design (CTD) is an effective test planning technique that reveals faults resulting from feature interactions in a system. The standard application of CTD requires manual modeling of the test space, including a precise definition of restrictions between the test space parameters, and produces a test suite that corresponds to new test cases to be implemented from scratch. In this work, we propose to use Interaction-based Test-Suite Minimization (ITSM) as a complementary approach to standard CTD. ITSM reduces a given test suite without impacting its coverage of feature interactions. ITSM requires much less modeling effort, and does not require a definition of restrictions. It is appealing where there has been a significant investment in an existing test suite, where creating new tests is expensive, and where restrictions are very complex. We discuss the tradeoffs between standard CTD and ITSM, and suggest an efficient algorithm for solving the latter. We also discuss the challenges and additional requirements that arise when applying ITSM to real-life test suites. We introduce solutions to these challenges and demonstrate them through two real-life case studies</a:t>
            </a:r>
            <a:endParaRPr lang="de-DE" sz="1200" i="1" dirty="0" smtClean="0">
              <a:solidFill>
                <a:srgbClr val="444444"/>
              </a:solidFill>
              <a:latin typeface="Helvetica"/>
            </a:endParaRPr>
          </a:p>
        </p:txBody>
      </p:sp>
    </p:spTree>
    <p:extLst>
      <p:ext uri="{BB962C8B-B14F-4D97-AF65-F5344CB8AC3E}">
        <p14:creationId xmlns:p14="http://schemas.microsoft.com/office/powerpoint/2010/main" val="1073934541"/>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6004"/>
            <a:ext cx="7793037" cy="620688"/>
          </a:xfrm>
        </p:spPr>
        <p:txBody>
          <a:bodyPr/>
          <a:lstStyle/>
          <a:p>
            <a:r>
              <a:rPr lang="de-DE" sz="4000" dirty="0" err="1" smtClean="0"/>
              <a:t>Particular</a:t>
            </a:r>
            <a:r>
              <a:rPr lang="de-DE" sz="4000" dirty="0" smtClean="0"/>
              <a:t> </a:t>
            </a:r>
            <a:r>
              <a:rPr lang="de-DE" sz="4000" dirty="0" err="1"/>
              <a:t>i</a:t>
            </a:r>
            <a:r>
              <a:rPr lang="de-DE" sz="4000" dirty="0" err="1" smtClean="0"/>
              <a:t>mportance</a:t>
            </a:r>
            <a:r>
              <a:rPr lang="de-DE" sz="4000" dirty="0" smtClean="0"/>
              <a:t> </a:t>
            </a:r>
            <a:r>
              <a:rPr lang="de-DE" sz="4000" dirty="0" err="1" smtClean="0"/>
              <a:t>of</a:t>
            </a:r>
            <a:r>
              <a:rPr lang="de-DE" sz="4000" dirty="0" smtClean="0"/>
              <a:t> ICSE</a:t>
            </a:r>
            <a:endParaRPr lang="de-DE" sz="4000" dirty="0"/>
          </a:p>
        </p:txBody>
      </p:sp>
      <p:sp>
        <p:nvSpPr>
          <p:cNvPr id="3" name="Inhaltsplatzhalter 2"/>
          <p:cNvSpPr>
            <a:spLocks noGrp="1"/>
          </p:cNvSpPr>
          <p:nvPr>
            <p:ph idx="1"/>
          </p:nvPr>
        </p:nvSpPr>
        <p:spPr>
          <a:xfrm>
            <a:off x="255984" y="6525344"/>
            <a:ext cx="7772400" cy="468052"/>
          </a:xfrm>
        </p:spPr>
        <p:txBody>
          <a:bodyPr/>
          <a:lstStyle/>
          <a:p>
            <a:r>
              <a:rPr lang="de-DE" sz="1600" dirty="0" smtClean="0"/>
              <a:t>Premier </a:t>
            </a:r>
            <a:r>
              <a:rPr lang="de-DE" sz="1600" dirty="0" err="1" smtClean="0"/>
              <a:t>league</a:t>
            </a:r>
            <a:r>
              <a:rPr lang="de-DE" sz="1600" dirty="0" smtClean="0"/>
              <a:t> (</a:t>
            </a:r>
            <a:r>
              <a:rPr lang="de-DE" sz="1600" dirty="0" err="1" smtClean="0"/>
              <a:t>first</a:t>
            </a:r>
            <a:r>
              <a:rPr lang="de-DE" sz="1600" dirty="0" smtClean="0"/>
              <a:t> </a:t>
            </a:r>
            <a:r>
              <a:rPr lang="de-DE" sz="1600" dirty="0" err="1" smtClean="0"/>
              <a:t>football</a:t>
            </a:r>
            <a:r>
              <a:rPr lang="de-DE" sz="1600" dirty="0" smtClean="0"/>
              <a:t> </a:t>
            </a:r>
            <a:r>
              <a:rPr lang="de-DE" sz="1600" dirty="0" err="1" smtClean="0"/>
              <a:t>league</a:t>
            </a:r>
            <a:r>
              <a:rPr lang="de-DE" sz="1600" dirty="0" smtClean="0"/>
              <a:t> </a:t>
            </a:r>
            <a:r>
              <a:rPr lang="de-DE" sz="1600" dirty="0" err="1" smtClean="0"/>
              <a:t>at</a:t>
            </a:r>
            <a:r>
              <a:rPr lang="de-DE" sz="1600" dirty="0" smtClean="0"/>
              <a:t> England)</a:t>
            </a:r>
            <a:endParaRPr lang="de-DE" sz="1600"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3</a:t>
            </a:fld>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56" y="728700"/>
            <a:ext cx="6652722" cy="5637592"/>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202" y="729928"/>
            <a:ext cx="2000250" cy="2231020"/>
          </a:xfrm>
          <a:prstGeom prst="rect">
            <a:avLst/>
          </a:prstGeom>
        </p:spPr>
      </p:pic>
    </p:spTree>
    <p:extLst>
      <p:ext uri="{BB962C8B-B14F-4D97-AF65-F5344CB8AC3E}">
        <p14:creationId xmlns:p14="http://schemas.microsoft.com/office/powerpoint/2010/main" val="3768999178"/>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err="1" smtClean="0"/>
              <a:t>What</a:t>
            </a:r>
            <a:r>
              <a:rPr lang="de-DE" dirty="0" smtClean="0"/>
              <a:t> </a:t>
            </a:r>
            <a:r>
              <a:rPr lang="de-DE" dirty="0" err="1" smtClean="0"/>
              <a:t>is</a:t>
            </a:r>
            <a:r>
              <a:rPr lang="de-DE" dirty="0" smtClean="0"/>
              <a:t> a real </a:t>
            </a:r>
            <a:r>
              <a:rPr lang="de-DE" dirty="0" err="1" smtClean="0"/>
              <a:t>bug</a:t>
            </a:r>
            <a:r>
              <a:rPr lang="de-DE" dirty="0" smtClean="0"/>
              <a:t>?</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30</a:t>
            </a:fld>
            <a:endParaRPr lang="de-DE"/>
          </a:p>
        </p:txBody>
      </p:sp>
      <p:sp>
        <p:nvSpPr>
          <p:cNvPr id="10" name="Textfeld 9"/>
          <p:cNvSpPr txBox="1"/>
          <p:nvPr/>
        </p:nvSpPr>
        <p:spPr>
          <a:xfrm>
            <a:off x="215516" y="1766036"/>
            <a:ext cx="8820980" cy="923330"/>
          </a:xfrm>
          <a:prstGeom prst="rect">
            <a:avLst/>
          </a:prstGeom>
          <a:noFill/>
        </p:spPr>
        <p:txBody>
          <a:bodyPr wrap="square" rtlCol="0">
            <a:spAutoFit/>
          </a:bodyPr>
          <a:lstStyle/>
          <a:p>
            <a:r>
              <a:rPr lang="en-US" sz="1800" dirty="0">
                <a:solidFill>
                  <a:srgbClr val="444444"/>
                </a:solidFill>
                <a:latin typeface="Helvetica"/>
              </a:rPr>
              <a:t>It's Not a Bug, It's a Feature: How Misclassification Impacts Bug Prediction </a:t>
            </a:r>
            <a:br>
              <a:rPr lang="en-US" sz="1800" dirty="0">
                <a:solidFill>
                  <a:srgbClr val="444444"/>
                </a:solidFill>
                <a:latin typeface="Helvetica"/>
              </a:rPr>
            </a:br>
            <a:r>
              <a:rPr lang="en-US" sz="1800" dirty="0">
                <a:solidFill>
                  <a:srgbClr val="444444"/>
                </a:solidFill>
                <a:latin typeface="Helvetica"/>
              </a:rPr>
              <a:t>Kim </a:t>
            </a:r>
            <a:r>
              <a:rPr lang="en-US" sz="1800" dirty="0" err="1">
                <a:solidFill>
                  <a:srgbClr val="444444"/>
                </a:solidFill>
                <a:latin typeface="Helvetica"/>
              </a:rPr>
              <a:t>Herzig</a:t>
            </a:r>
            <a:r>
              <a:rPr lang="en-US" sz="1800" dirty="0">
                <a:solidFill>
                  <a:srgbClr val="444444"/>
                </a:solidFill>
                <a:latin typeface="Helvetica"/>
              </a:rPr>
              <a:t>, </a:t>
            </a:r>
            <a:r>
              <a:rPr lang="en-US" sz="1800" dirty="0" err="1">
                <a:solidFill>
                  <a:srgbClr val="444444"/>
                </a:solidFill>
                <a:latin typeface="Helvetica"/>
              </a:rPr>
              <a:t>Sascha</a:t>
            </a:r>
            <a:r>
              <a:rPr lang="en-US" sz="1800" dirty="0">
                <a:solidFill>
                  <a:srgbClr val="444444"/>
                </a:solidFill>
                <a:latin typeface="Helvetica"/>
              </a:rPr>
              <a:t> Just, and Andreas Zeller</a:t>
            </a:r>
            <a:br>
              <a:rPr lang="en-US" sz="1800" dirty="0">
                <a:solidFill>
                  <a:srgbClr val="444444"/>
                </a:solidFill>
                <a:latin typeface="Helvetica"/>
              </a:rPr>
            </a:br>
            <a:r>
              <a:rPr lang="en-US" sz="1800" i="1" dirty="0">
                <a:solidFill>
                  <a:srgbClr val="444444"/>
                </a:solidFill>
                <a:latin typeface="Helvetica"/>
              </a:rPr>
              <a:t>(Saarland University, Germany</a:t>
            </a:r>
            <a:r>
              <a:rPr lang="en-US" sz="1800" i="1" dirty="0" smtClean="0">
                <a:solidFill>
                  <a:srgbClr val="444444"/>
                </a:solidFill>
                <a:latin typeface="Helvetica"/>
              </a:rPr>
              <a:t>) </a:t>
            </a:r>
            <a:endParaRPr lang="de-DE" sz="1400" b="0" dirty="0"/>
          </a:p>
        </p:txBody>
      </p:sp>
      <p:sp>
        <p:nvSpPr>
          <p:cNvPr id="5" name="Textfeld 4"/>
          <p:cNvSpPr txBox="1"/>
          <p:nvPr/>
        </p:nvSpPr>
        <p:spPr>
          <a:xfrm>
            <a:off x="329396" y="2960948"/>
            <a:ext cx="8100900" cy="3447098"/>
          </a:xfrm>
          <a:prstGeom prst="rect">
            <a:avLst/>
          </a:prstGeom>
          <a:noFill/>
        </p:spPr>
        <p:txBody>
          <a:bodyPr wrap="square" rtlCol="0">
            <a:spAutoFit/>
          </a:bodyPr>
          <a:lstStyle/>
          <a:p>
            <a:r>
              <a:rPr lang="de-DE" sz="1800" dirty="0" err="1" smtClean="0">
                <a:solidFill>
                  <a:srgbClr val="444444"/>
                </a:solidFill>
                <a:latin typeface="Helvetica"/>
              </a:rPr>
              <a:t>Remarks</a:t>
            </a:r>
            <a:r>
              <a:rPr lang="de-DE" sz="1800" dirty="0" smtClean="0">
                <a:solidFill>
                  <a:srgbClr val="444444"/>
                </a:solidFill>
                <a:latin typeface="Helvetica"/>
              </a:rPr>
              <a:t>:</a:t>
            </a:r>
          </a:p>
          <a:p>
            <a:pPr marL="342900" indent="-342900">
              <a:buFontTx/>
              <a:buChar char="-"/>
            </a:pPr>
            <a:r>
              <a:rPr lang="de-DE" sz="1800" dirty="0" err="1" smtClean="0">
                <a:solidFill>
                  <a:srgbClr val="444444"/>
                </a:solidFill>
                <a:latin typeface="Helvetica"/>
              </a:rPr>
              <a:t>Relevance</a:t>
            </a:r>
            <a:r>
              <a:rPr lang="de-DE" sz="1800" dirty="0" smtClean="0">
                <a:solidFill>
                  <a:srgbClr val="444444"/>
                </a:solidFill>
                <a:latin typeface="Helvetica"/>
              </a:rPr>
              <a:t> </a:t>
            </a:r>
            <a:r>
              <a:rPr lang="de-DE" sz="1800" dirty="0" err="1" smtClean="0">
                <a:solidFill>
                  <a:srgbClr val="444444"/>
                </a:solidFill>
                <a:latin typeface="Helvetica"/>
              </a:rPr>
              <a:t>to</a:t>
            </a:r>
            <a:r>
              <a:rPr lang="de-DE" sz="1800" dirty="0" smtClean="0">
                <a:solidFill>
                  <a:srgbClr val="444444"/>
                </a:solidFill>
                <a:latin typeface="Helvetica"/>
              </a:rPr>
              <a:t> JCSE: </a:t>
            </a:r>
            <a:r>
              <a:rPr lang="de-DE" sz="1800" dirty="0" err="1">
                <a:solidFill>
                  <a:srgbClr val="444444"/>
                </a:solidFill>
                <a:latin typeface="Helvetica"/>
              </a:rPr>
              <a:t>W</a:t>
            </a:r>
            <a:r>
              <a:rPr lang="de-DE" sz="1800" dirty="0" err="1" smtClean="0">
                <a:solidFill>
                  <a:srgbClr val="444444"/>
                </a:solidFill>
                <a:latin typeface="Helvetica"/>
              </a:rPr>
              <a:t>hat</a:t>
            </a:r>
            <a:r>
              <a:rPr lang="de-DE" sz="1800" dirty="0" smtClean="0">
                <a:solidFill>
                  <a:srgbClr val="444444"/>
                </a:solidFill>
                <a:latin typeface="Helvetica"/>
              </a:rPr>
              <a:t> </a:t>
            </a:r>
            <a:r>
              <a:rPr lang="de-DE" sz="1800" dirty="0" err="1" smtClean="0">
                <a:solidFill>
                  <a:srgbClr val="444444"/>
                </a:solidFill>
                <a:latin typeface="Helvetica"/>
              </a:rPr>
              <a:t>is</a:t>
            </a:r>
            <a:r>
              <a:rPr lang="de-DE" sz="1800" dirty="0" smtClean="0">
                <a:solidFill>
                  <a:srgbClr val="444444"/>
                </a:solidFill>
                <a:latin typeface="Helvetica"/>
              </a:rPr>
              <a:t> a </a:t>
            </a:r>
            <a:r>
              <a:rPr lang="de-DE" sz="1800" dirty="0" err="1" smtClean="0">
                <a:solidFill>
                  <a:srgbClr val="444444"/>
                </a:solidFill>
                <a:latin typeface="Helvetica"/>
              </a:rPr>
              <a:t>bug</a:t>
            </a:r>
            <a:r>
              <a:rPr lang="de-DE" sz="1800" dirty="0" smtClean="0">
                <a:solidFill>
                  <a:srgbClr val="444444"/>
                </a:solidFill>
                <a:latin typeface="Helvetica"/>
              </a:rPr>
              <a:t>?</a:t>
            </a:r>
          </a:p>
          <a:p>
            <a:endParaRPr lang="de-DE" sz="1800" dirty="0">
              <a:solidFill>
                <a:srgbClr val="444444"/>
              </a:solidFill>
              <a:latin typeface="Helvetica"/>
            </a:endParaRPr>
          </a:p>
          <a:p>
            <a:r>
              <a:rPr lang="de-DE" sz="1800" dirty="0" smtClean="0">
                <a:solidFill>
                  <a:srgbClr val="444444"/>
                </a:solidFill>
                <a:latin typeface="Helvetica"/>
              </a:rPr>
              <a:t>Abstract (</a:t>
            </a:r>
            <a:r>
              <a:rPr lang="de-DE" sz="1800" dirty="0" err="1" smtClean="0">
                <a:solidFill>
                  <a:srgbClr val="444444"/>
                </a:solidFill>
                <a:latin typeface="Helvetica"/>
              </a:rPr>
              <a:t>full</a:t>
            </a:r>
            <a:r>
              <a:rPr lang="de-DE" sz="1800" dirty="0" smtClean="0">
                <a:solidFill>
                  <a:srgbClr val="444444"/>
                </a:solidFill>
                <a:latin typeface="Helvetica"/>
              </a:rPr>
              <a:t>):</a:t>
            </a:r>
          </a:p>
          <a:p>
            <a:endParaRPr lang="de-DE" sz="1800" dirty="0" smtClean="0">
              <a:solidFill>
                <a:srgbClr val="444444"/>
              </a:solidFill>
              <a:latin typeface="Helvetica"/>
            </a:endParaRPr>
          </a:p>
          <a:p>
            <a:r>
              <a:rPr lang="en-US" sz="1600" i="1" dirty="0" smtClean="0">
                <a:solidFill>
                  <a:srgbClr val="444444"/>
                </a:solidFill>
                <a:latin typeface="Helvetica"/>
              </a:rPr>
              <a:t>“In </a:t>
            </a:r>
            <a:r>
              <a:rPr lang="en-US" sz="1600" i="1" dirty="0">
                <a:solidFill>
                  <a:srgbClr val="444444"/>
                </a:solidFill>
                <a:latin typeface="Helvetica"/>
              </a:rPr>
              <a:t>a manual examination of more than 7,000 issue reports from the bug databases of five open-source projects, we found 33.8% of all bug reports to be misclassified---that is, rather than referring to a code fix, they resulted in a new feature, an update to documentation, or an internal refactoring. This misclassification introduces bias in bug prediction models, confusing bugs and features: On average, 39% of files marked as defective actually never had a bug. We discuss the impact of this misclassification on earlier studies and recommend manual data validation for future studies</a:t>
            </a:r>
            <a:r>
              <a:rPr lang="en-US" sz="1600" i="1" dirty="0" smtClean="0">
                <a:solidFill>
                  <a:srgbClr val="444444"/>
                </a:solidFill>
                <a:latin typeface="Helvetica"/>
              </a:rPr>
              <a:t>.”</a:t>
            </a:r>
            <a:endParaRPr lang="de-DE" sz="1600" i="1" dirty="0" smtClean="0">
              <a:solidFill>
                <a:srgbClr val="444444"/>
              </a:solidFill>
              <a:latin typeface="Helvetica"/>
            </a:endParaRPr>
          </a:p>
        </p:txBody>
      </p:sp>
      <p:cxnSp>
        <p:nvCxnSpPr>
          <p:cNvPr id="6" name="Gerade Verbindung 5"/>
          <p:cNvCxnSpPr/>
          <p:nvPr/>
        </p:nvCxnSpPr>
        <p:spPr bwMode="auto">
          <a:xfrm>
            <a:off x="1691680" y="4869160"/>
            <a:ext cx="6408712" cy="0"/>
          </a:xfrm>
          <a:prstGeom prst="line">
            <a:avLst/>
          </a:prstGeom>
          <a:solidFill>
            <a:schemeClr val="accent1"/>
          </a:solidFill>
          <a:ln w="19050" cap="flat" cmpd="sng" algn="ctr">
            <a:solidFill>
              <a:srgbClr val="C00000"/>
            </a:solidFill>
            <a:prstDash val="solid"/>
            <a:miter lim="800000"/>
            <a:headEnd type="none" w="med" len="med"/>
            <a:tailEnd type="none" w="med" len="med"/>
          </a:ln>
          <a:effectLst/>
        </p:spPr>
      </p:cxnSp>
      <p:cxnSp>
        <p:nvCxnSpPr>
          <p:cNvPr id="9" name="Gerade Verbindung 8"/>
          <p:cNvCxnSpPr/>
          <p:nvPr/>
        </p:nvCxnSpPr>
        <p:spPr bwMode="auto">
          <a:xfrm>
            <a:off x="431540" y="5121188"/>
            <a:ext cx="7668852" cy="0"/>
          </a:xfrm>
          <a:prstGeom prst="line">
            <a:avLst/>
          </a:prstGeom>
          <a:solidFill>
            <a:schemeClr val="accent1"/>
          </a:solidFill>
          <a:ln w="19050" cap="flat" cmpd="sng" algn="ctr">
            <a:solidFill>
              <a:srgbClr val="C00000"/>
            </a:solidFill>
            <a:prstDash val="solid"/>
            <a:miter lim="800000"/>
            <a:headEnd type="none" w="med" len="med"/>
            <a:tailEnd type="none" w="med" len="med"/>
          </a:ln>
          <a:effectLst/>
        </p:spPr>
      </p:cxnSp>
      <p:cxnSp>
        <p:nvCxnSpPr>
          <p:cNvPr id="11" name="Gerade Verbindung 10"/>
          <p:cNvCxnSpPr/>
          <p:nvPr/>
        </p:nvCxnSpPr>
        <p:spPr bwMode="auto">
          <a:xfrm>
            <a:off x="467544" y="5373216"/>
            <a:ext cx="756084" cy="0"/>
          </a:xfrm>
          <a:prstGeom prst="line">
            <a:avLst/>
          </a:prstGeom>
          <a:solidFill>
            <a:schemeClr val="accent1"/>
          </a:solidFill>
          <a:ln w="19050" cap="flat" cmpd="sng" algn="ctr">
            <a:solidFill>
              <a:srgbClr val="C00000"/>
            </a:solidFill>
            <a:prstDash val="solid"/>
            <a:miter lim="800000"/>
            <a:headEnd type="none" w="med" len="med"/>
            <a:tailEnd type="none" w="med" len="med"/>
          </a:ln>
          <a:effectLst/>
        </p:spPr>
      </p:cxnSp>
    </p:spTree>
    <p:extLst>
      <p:ext uri="{BB962C8B-B14F-4D97-AF65-F5344CB8AC3E}">
        <p14:creationId xmlns:p14="http://schemas.microsoft.com/office/powerpoint/2010/main" val="774429731"/>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err="1" smtClean="0"/>
              <a:t>Testing</a:t>
            </a:r>
            <a:r>
              <a:rPr lang="de-DE" dirty="0" smtClean="0"/>
              <a:t> </a:t>
            </a:r>
            <a:r>
              <a:rPr lang="de-DE" dirty="0" err="1" smtClean="0"/>
              <a:t>management</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31</a:t>
            </a:fld>
            <a:endParaRPr lang="de-DE"/>
          </a:p>
        </p:txBody>
      </p:sp>
      <p:sp>
        <p:nvSpPr>
          <p:cNvPr id="10" name="Textfeld 9"/>
          <p:cNvSpPr txBox="1"/>
          <p:nvPr/>
        </p:nvSpPr>
        <p:spPr>
          <a:xfrm>
            <a:off x="431540" y="1766036"/>
            <a:ext cx="8100900" cy="1631216"/>
          </a:xfrm>
          <a:prstGeom prst="rect">
            <a:avLst/>
          </a:prstGeom>
          <a:noFill/>
        </p:spPr>
        <p:txBody>
          <a:bodyPr wrap="square" rtlCol="0">
            <a:spAutoFit/>
          </a:bodyPr>
          <a:lstStyle/>
          <a:p>
            <a:r>
              <a:rPr lang="de-DE" sz="2000" dirty="0" err="1">
                <a:solidFill>
                  <a:srgbClr val="444444"/>
                </a:solidFill>
                <a:latin typeface="Helvetica"/>
              </a:rPr>
              <a:t>Creating</a:t>
            </a:r>
            <a:r>
              <a:rPr lang="de-DE" sz="2000" dirty="0">
                <a:solidFill>
                  <a:srgbClr val="444444"/>
                </a:solidFill>
                <a:latin typeface="Helvetica"/>
              </a:rPr>
              <a:t> a </a:t>
            </a:r>
            <a:r>
              <a:rPr lang="de-DE" sz="2000" dirty="0" err="1">
                <a:solidFill>
                  <a:srgbClr val="444444"/>
                </a:solidFill>
                <a:latin typeface="Helvetica"/>
              </a:rPr>
              <a:t>Shared</a:t>
            </a:r>
            <a:r>
              <a:rPr lang="de-DE" sz="2000" dirty="0">
                <a:solidFill>
                  <a:srgbClr val="444444"/>
                </a:solidFill>
                <a:latin typeface="Helvetica"/>
              </a:rPr>
              <a:t> Understanding </a:t>
            </a:r>
            <a:r>
              <a:rPr lang="de-DE" sz="2000" dirty="0" err="1">
                <a:solidFill>
                  <a:srgbClr val="444444"/>
                </a:solidFill>
                <a:latin typeface="Helvetica"/>
              </a:rPr>
              <a:t>of</a:t>
            </a:r>
            <a:r>
              <a:rPr lang="de-DE" sz="2000" dirty="0">
                <a:solidFill>
                  <a:srgbClr val="444444"/>
                </a:solidFill>
                <a:latin typeface="Helvetica"/>
              </a:rPr>
              <a:t> </a:t>
            </a:r>
            <a:r>
              <a:rPr lang="de-DE" sz="2000" dirty="0" err="1">
                <a:solidFill>
                  <a:srgbClr val="444444"/>
                </a:solidFill>
                <a:latin typeface="Helvetica"/>
              </a:rPr>
              <a:t>Testing</a:t>
            </a:r>
            <a:r>
              <a:rPr lang="de-DE" sz="2000" dirty="0">
                <a:solidFill>
                  <a:srgbClr val="444444"/>
                </a:solidFill>
                <a:latin typeface="Helvetica"/>
              </a:rPr>
              <a:t> Culture on a </a:t>
            </a:r>
            <a:r>
              <a:rPr lang="de-DE" sz="2000" dirty="0" err="1">
                <a:solidFill>
                  <a:srgbClr val="444444"/>
                </a:solidFill>
                <a:latin typeface="Helvetica"/>
              </a:rPr>
              <a:t>Social</a:t>
            </a:r>
            <a:r>
              <a:rPr lang="de-DE" sz="2000" dirty="0">
                <a:solidFill>
                  <a:srgbClr val="444444"/>
                </a:solidFill>
                <a:latin typeface="Helvetica"/>
              </a:rPr>
              <a:t> </a:t>
            </a:r>
            <a:r>
              <a:rPr lang="de-DE" sz="2000" dirty="0" err="1">
                <a:solidFill>
                  <a:srgbClr val="444444"/>
                </a:solidFill>
                <a:latin typeface="Helvetica"/>
              </a:rPr>
              <a:t>Coding</a:t>
            </a:r>
            <a:r>
              <a:rPr lang="de-DE" sz="2000" dirty="0">
                <a:solidFill>
                  <a:srgbClr val="444444"/>
                </a:solidFill>
                <a:latin typeface="Helvetica"/>
              </a:rPr>
              <a:t> Site </a:t>
            </a:r>
            <a:br>
              <a:rPr lang="de-DE" sz="2000" dirty="0">
                <a:solidFill>
                  <a:srgbClr val="444444"/>
                </a:solidFill>
                <a:latin typeface="Helvetica"/>
              </a:rPr>
            </a:br>
            <a:r>
              <a:rPr lang="de-DE" sz="2000" dirty="0">
                <a:solidFill>
                  <a:srgbClr val="444444"/>
                </a:solidFill>
                <a:latin typeface="Helvetica"/>
              </a:rPr>
              <a:t>Raphael Pham, Leif Singer, Olga </a:t>
            </a:r>
            <a:r>
              <a:rPr lang="de-DE" sz="2000" dirty="0" err="1">
                <a:solidFill>
                  <a:srgbClr val="444444"/>
                </a:solidFill>
                <a:latin typeface="Helvetica"/>
              </a:rPr>
              <a:t>Liskin</a:t>
            </a:r>
            <a:r>
              <a:rPr lang="de-DE" sz="2000" dirty="0">
                <a:solidFill>
                  <a:srgbClr val="444444"/>
                </a:solidFill>
                <a:latin typeface="Helvetica"/>
              </a:rPr>
              <a:t>, Fernando Figueira </a:t>
            </a:r>
            <a:r>
              <a:rPr lang="de-DE" sz="2000" dirty="0" err="1">
                <a:solidFill>
                  <a:srgbClr val="444444"/>
                </a:solidFill>
                <a:latin typeface="Helvetica"/>
              </a:rPr>
              <a:t>Filho</a:t>
            </a:r>
            <a:r>
              <a:rPr lang="de-DE" sz="2000" dirty="0">
                <a:solidFill>
                  <a:srgbClr val="444444"/>
                </a:solidFill>
                <a:latin typeface="Helvetica"/>
              </a:rPr>
              <a:t>, </a:t>
            </a:r>
            <a:r>
              <a:rPr lang="de-DE" sz="2000" dirty="0" err="1">
                <a:solidFill>
                  <a:srgbClr val="444444"/>
                </a:solidFill>
                <a:latin typeface="Helvetica"/>
              </a:rPr>
              <a:t>and</a:t>
            </a:r>
            <a:r>
              <a:rPr lang="de-DE" sz="2000" dirty="0">
                <a:solidFill>
                  <a:srgbClr val="444444"/>
                </a:solidFill>
                <a:latin typeface="Helvetica"/>
              </a:rPr>
              <a:t> Kurt Schneider</a:t>
            </a:r>
            <a:br>
              <a:rPr lang="de-DE" sz="2000" dirty="0">
                <a:solidFill>
                  <a:srgbClr val="444444"/>
                </a:solidFill>
                <a:latin typeface="Helvetica"/>
              </a:rPr>
            </a:br>
            <a:r>
              <a:rPr lang="de-DE" sz="2000" i="1" dirty="0">
                <a:solidFill>
                  <a:srgbClr val="444444"/>
                </a:solidFill>
                <a:latin typeface="Helvetica"/>
              </a:rPr>
              <a:t>(Leibniz Universität Hannover, Germany; UFRN, </a:t>
            </a:r>
            <a:r>
              <a:rPr lang="de-DE" sz="2000" i="1" dirty="0" err="1">
                <a:solidFill>
                  <a:srgbClr val="444444"/>
                </a:solidFill>
                <a:latin typeface="Helvetica"/>
              </a:rPr>
              <a:t>Brazil</a:t>
            </a:r>
            <a:r>
              <a:rPr lang="de-DE" sz="2000" i="1" dirty="0">
                <a:solidFill>
                  <a:srgbClr val="444444"/>
                </a:solidFill>
                <a:latin typeface="Helvetica"/>
              </a:rPr>
              <a:t>)</a:t>
            </a:r>
            <a:endParaRPr lang="de-DE" sz="1600" b="0" dirty="0"/>
          </a:p>
        </p:txBody>
      </p:sp>
      <p:sp>
        <p:nvSpPr>
          <p:cNvPr id="6" name="Textfeld 5"/>
          <p:cNvSpPr txBox="1"/>
          <p:nvPr/>
        </p:nvSpPr>
        <p:spPr>
          <a:xfrm>
            <a:off x="567954" y="3829041"/>
            <a:ext cx="8100900" cy="2862322"/>
          </a:xfrm>
          <a:prstGeom prst="rect">
            <a:avLst/>
          </a:prstGeom>
          <a:noFill/>
        </p:spPr>
        <p:txBody>
          <a:bodyPr wrap="square" rtlCol="0">
            <a:spAutoFit/>
          </a:bodyPr>
          <a:lstStyle/>
          <a:p>
            <a:r>
              <a:rPr lang="de-DE" sz="2000" dirty="0" err="1" smtClean="0">
                <a:solidFill>
                  <a:srgbClr val="444444"/>
                </a:solidFill>
                <a:latin typeface="Helvetica"/>
              </a:rPr>
              <a:t>Remarks</a:t>
            </a:r>
            <a:r>
              <a:rPr lang="de-DE" sz="2000" dirty="0" smtClean="0">
                <a:solidFill>
                  <a:srgbClr val="444444"/>
                </a:solidFill>
                <a:latin typeface="Helvetica"/>
              </a:rPr>
              <a:t>:</a:t>
            </a:r>
          </a:p>
          <a:p>
            <a:pPr marL="342900" indent="-342900">
              <a:buFontTx/>
              <a:buChar char="-"/>
            </a:pPr>
            <a:r>
              <a:rPr lang="de-DE" sz="2000" dirty="0" err="1" smtClean="0">
                <a:solidFill>
                  <a:srgbClr val="444444"/>
                </a:solidFill>
                <a:latin typeface="Helvetica"/>
              </a:rPr>
              <a:t>Relevance</a:t>
            </a:r>
            <a:r>
              <a:rPr lang="de-DE" sz="2000" dirty="0" smtClean="0">
                <a:solidFill>
                  <a:srgbClr val="444444"/>
                </a:solidFill>
                <a:latin typeface="Helvetica"/>
              </a:rPr>
              <a:t> </a:t>
            </a:r>
            <a:r>
              <a:rPr lang="de-DE" sz="2000" dirty="0" err="1" smtClean="0">
                <a:solidFill>
                  <a:srgbClr val="444444"/>
                </a:solidFill>
                <a:latin typeface="Helvetica"/>
              </a:rPr>
              <a:t>to</a:t>
            </a:r>
            <a:r>
              <a:rPr lang="de-DE" sz="2000" dirty="0" smtClean="0">
                <a:solidFill>
                  <a:srgbClr val="444444"/>
                </a:solidFill>
                <a:latin typeface="Helvetica"/>
              </a:rPr>
              <a:t> JCSE: Motivation </a:t>
            </a:r>
            <a:r>
              <a:rPr lang="de-DE" sz="2000" dirty="0" err="1" smtClean="0">
                <a:solidFill>
                  <a:srgbClr val="444444"/>
                </a:solidFill>
                <a:latin typeface="Helvetica"/>
              </a:rPr>
              <a:t>of</a:t>
            </a:r>
            <a:r>
              <a:rPr lang="de-DE" sz="2000" dirty="0" smtClean="0">
                <a:solidFill>
                  <a:srgbClr val="444444"/>
                </a:solidFill>
                <a:latin typeface="Helvetica"/>
              </a:rPr>
              <a:t> </a:t>
            </a:r>
            <a:r>
              <a:rPr lang="de-DE" sz="2000" dirty="0" err="1" smtClean="0">
                <a:solidFill>
                  <a:srgbClr val="444444"/>
                </a:solidFill>
                <a:latin typeface="Helvetica"/>
              </a:rPr>
              <a:t>testing</a:t>
            </a:r>
            <a:r>
              <a:rPr lang="de-DE" sz="2000" dirty="0" smtClean="0">
                <a:solidFill>
                  <a:srgbClr val="444444"/>
                </a:solidFill>
                <a:latin typeface="Helvetica"/>
              </a:rPr>
              <a:t> </a:t>
            </a:r>
            <a:r>
              <a:rPr lang="de-DE" sz="2000" dirty="0" err="1" smtClean="0">
                <a:solidFill>
                  <a:srgbClr val="444444"/>
                </a:solidFill>
                <a:latin typeface="Helvetica"/>
              </a:rPr>
              <a:t>management</a:t>
            </a:r>
            <a:r>
              <a:rPr lang="de-DE" sz="2000" dirty="0" smtClean="0">
                <a:solidFill>
                  <a:srgbClr val="444444"/>
                </a:solidFill>
                <a:latin typeface="Helvetica"/>
              </a:rPr>
              <a:t> </a:t>
            </a:r>
          </a:p>
          <a:p>
            <a:pPr marL="342900" indent="-342900">
              <a:buFontTx/>
              <a:buChar char="-"/>
            </a:pPr>
            <a:r>
              <a:rPr lang="de-DE" sz="2000" dirty="0" err="1" smtClean="0">
                <a:solidFill>
                  <a:srgbClr val="444444"/>
                </a:solidFill>
                <a:latin typeface="Helvetica"/>
              </a:rPr>
              <a:t>Testing</a:t>
            </a:r>
            <a:r>
              <a:rPr lang="de-DE" sz="2000" dirty="0" smtClean="0">
                <a:solidFill>
                  <a:srgbClr val="444444"/>
                </a:solidFill>
                <a:latin typeface="Helvetica"/>
              </a:rPr>
              <a:t> </a:t>
            </a:r>
            <a:r>
              <a:rPr lang="de-DE" sz="2000" dirty="0" err="1" smtClean="0">
                <a:solidFill>
                  <a:srgbClr val="444444"/>
                </a:solidFill>
                <a:latin typeface="Helvetica"/>
              </a:rPr>
              <a:t>has</a:t>
            </a:r>
            <a:r>
              <a:rPr lang="de-DE" sz="2000" dirty="0" smtClean="0">
                <a:solidFill>
                  <a:srgbClr val="444444"/>
                </a:solidFill>
                <a:latin typeface="Helvetica"/>
              </a:rPr>
              <a:t> </a:t>
            </a:r>
            <a:r>
              <a:rPr lang="de-DE" sz="2000" dirty="0" err="1" smtClean="0">
                <a:solidFill>
                  <a:srgbClr val="444444"/>
                </a:solidFill>
                <a:latin typeface="Helvetica"/>
              </a:rPr>
              <a:t>to</a:t>
            </a:r>
            <a:r>
              <a:rPr lang="de-DE" sz="2000" dirty="0" smtClean="0">
                <a:solidFill>
                  <a:srgbClr val="444444"/>
                </a:solidFill>
                <a:latin typeface="Helvetica"/>
              </a:rPr>
              <a:t> </a:t>
            </a:r>
            <a:r>
              <a:rPr lang="de-DE" sz="2000" dirty="0" err="1" smtClean="0">
                <a:solidFill>
                  <a:srgbClr val="444444"/>
                </a:solidFill>
                <a:latin typeface="Helvetica"/>
              </a:rPr>
              <a:t>be</a:t>
            </a:r>
            <a:r>
              <a:rPr lang="de-DE" sz="2000" dirty="0" smtClean="0">
                <a:solidFill>
                  <a:srgbClr val="444444"/>
                </a:solidFill>
                <a:latin typeface="Helvetica"/>
              </a:rPr>
              <a:t> </a:t>
            </a:r>
            <a:r>
              <a:rPr lang="de-DE" sz="2000" dirty="0" err="1" smtClean="0">
                <a:solidFill>
                  <a:srgbClr val="444444"/>
                </a:solidFill>
                <a:latin typeface="Helvetica"/>
              </a:rPr>
              <a:t>introduced</a:t>
            </a:r>
            <a:r>
              <a:rPr lang="de-DE" sz="2000" dirty="0" smtClean="0">
                <a:solidFill>
                  <a:srgbClr val="444444"/>
                </a:solidFill>
                <a:latin typeface="Helvetica"/>
              </a:rPr>
              <a:t> </a:t>
            </a:r>
            <a:r>
              <a:rPr lang="de-DE" sz="2000" dirty="0" err="1" smtClean="0">
                <a:solidFill>
                  <a:srgbClr val="444444"/>
                </a:solidFill>
                <a:latin typeface="Helvetica"/>
              </a:rPr>
              <a:t>systematically</a:t>
            </a:r>
            <a:r>
              <a:rPr lang="de-DE" sz="2000" dirty="0" smtClean="0">
                <a:solidFill>
                  <a:srgbClr val="444444"/>
                </a:solidFill>
                <a:latin typeface="Helvetica"/>
              </a:rPr>
              <a:t> </a:t>
            </a:r>
            <a:r>
              <a:rPr lang="de-DE" sz="2000" dirty="0" err="1" smtClean="0">
                <a:solidFill>
                  <a:srgbClr val="444444"/>
                </a:solidFill>
                <a:latin typeface="Helvetica"/>
              </a:rPr>
              <a:t>at</a:t>
            </a:r>
            <a:r>
              <a:rPr lang="de-DE" sz="2000" dirty="0" smtClean="0">
                <a:solidFill>
                  <a:srgbClr val="444444"/>
                </a:solidFill>
                <a:latin typeface="Helvetica"/>
              </a:rPr>
              <a:t> </a:t>
            </a:r>
            <a:r>
              <a:rPr lang="de-DE" sz="2000" dirty="0" err="1" smtClean="0">
                <a:solidFill>
                  <a:srgbClr val="444444"/>
                </a:solidFill>
                <a:latin typeface="Helvetica"/>
              </a:rPr>
              <a:t>social</a:t>
            </a:r>
            <a:r>
              <a:rPr lang="de-DE" sz="2000" dirty="0" smtClean="0">
                <a:solidFill>
                  <a:srgbClr val="444444"/>
                </a:solidFill>
                <a:latin typeface="Helvetica"/>
              </a:rPr>
              <a:t> </a:t>
            </a:r>
            <a:r>
              <a:rPr lang="de-DE" sz="2000" dirty="0" err="1" smtClean="0">
                <a:solidFill>
                  <a:srgbClr val="444444"/>
                </a:solidFill>
                <a:latin typeface="Helvetica"/>
              </a:rPr>
              <a:t>development</a:t>
            </a:r>
            <a:r>
              <a:rPr lang="de-DE" sz="2000" dirty="0" smtClean="0">
                <a:solidFill>
                  <a:srgbClr val="444444"/>
                </a:solidFill>
                <a:latin typeface="Helvetica"/>
              </a:rPr>
              <a:t> </a:t>
            </a:r>
            <a:r>
              <a:rPr lang="de-DE" sz="2000" dirty="0" err="1" smtClean="0">
                <a:solidFill>
                  <a:srgbClr val="444444"/>
                </a:solidFill>
                <a:latin typeface="Helvetica"/>
              </a:rPr>
              <a:t>sites</a:t>
            </a:r>
            <a:r>
              <a:rPr lang="de-DE" sz="2000" dirty="0" smtClean="0">
                <a:solidFill>
                  <a:srgbClr val="444444"/>
                </a:solidFill>
                <a:latin typeface="Helvetica"/>
              </a:rPr>
              <a:t> – </a:t>
            </a:r>
            <a:r>
              <a:rPr lang="de-DE" sz="2000" dirty="0" err="1" smtClean="0">
                <a:solidFill>
                  <a:srgbClr val="444444"/>
                </a:solidFill>
                <a:latin typeface="Helvetica"/>
              </a:rPr>
              <a:t>distributed</a:t>
            </a:r>
            <a:r>
              <a:rPr lang="de-DE" sz="2000" dirty="0" smtClean="0">
                <a:solidFill>
                  <a:srgbClr val="444444"/>
                </a:solidFill>
                <a:latin typeface="Helvetica"/>
              </a:rPr>
              <a:t> open </a:t>
            </a:r>
            <a:r>
              <a:rPr lang="de-DE" sz="2000" dirty="0" err="1" smtClean="0">
                <a:solidFill>
                  <a:srgbClr val="444444"/>
                </a:solidFill>
                <a:latin typeface="Helvetica"/>
              </a:rPr>
              <a:t>source</a:t>
            </a:r>
            <a:r>
              <a:rPr lang="de-DE" sz="2000" dirty="0" smtClean="0">
                <a:solidFill>
                  <a:srgbClr val="444444"/>
                </a:solidFill>
                <a:latin typeface="Helvetica"/>
              </a:rPr>
              <a:t> </a:t>
            </a:r>
            <a:r>
              <a:rPr lang="de-DE" sz="2000" dirty="0" err="1" smtClean="0">
                <a:solidFill>
                  <a:srgbClr val="444444"/>
                </a:solidFill>
                <a:latin typeface="Helvetica"/>
              </a:rPr>
              <a:t>development</a:t>
            </a:r>
            <a:r>
              <a:rPr lang="de-DE" sz="2000" dirty="0" smtClean="0">
                <a:solidFill>
                  <a:srgbClr val="444444"/>
                </a:solidFill>
                <a:latin typeface="Helvetica"/>
              </a:rPr>
              <a:t> (e.g. </a:t>
            </a:r>
            <a:r>
              <a:rPr lang="de-DE" sz="2000" dirty="0" err="1" smtClean="0">
                <a:solidFill>
                  <a:srgbClr val="444444"/>
                </a:solidFill>
                <a:latin typeface="Helvetica"/>
              </a:rPr>
              <a:t>GitHub</a:t>
            </a:r>
            <a:r>
              <a:rPr lang="de-DE" sz="2000" dirty="0" smtClean="0">
                <a:solidFill>
                  <a:srgbClr val="444444"/>
                </a:solidFill>
                <a:latin typeface="Helvetica"/>
              </a:rPr>
              <a:t>)</a:t>
            </a:r>
          </a:p>
          <a:p>
            <a:pPr marL="342900" indent="-342900">
              <a:buFontTx/>
              <a:buChar char="-"/>
            </a:pPr>
            <a:r>
              <a:rPr lang="de-DE" sz="2000" dirty="0" err="1" smtClean="0">
                <a:solidFill>
                  <a:srgbClr val="444444"/>
                </a:solidFill>
                <a:latin typeface="Helvetica"/>
              </a:rPr>
              <a:t>Many</a:t>
            </a:r>
            <a:r>
              <a:rPr lang="de-DE" sz="2000" dirty="0" smtClean="0">
                <a:solidFill>
                  <a:srgbClr val="444444"/>
                </a:solidFill>
                <a:latin typeface="Helvetica"/>
              </a:rPr>
              <a:t> </a:t>
            </a:r>
            <a:r>
              <a:rPr lang="de-DE" sz="2000" dirty="0" err="1" smtClean="0">
                <a:solidFill>
                  <a:srgbClr val="444444"/>
                </a:solidFill>
                <a:latin typeface="Helvetica"/>
              </a:rPr>
              <a:t>employees</a:t>
            </a:r>
            <a:r>
              <a:rPr lang="de-DE" sz="2000" dirty="0" smtClean="0">
                <a:solidFill>
                  <a:srgbClr val="444444"/>
                </a:solidFill>
                <a:latin typeface="Helvetica"/>
              </a:rPr>
              <a:t>, </a:t>
            </a:r>
            <a:r>
              <a:rPr lang="de-DE" sz="2000" dirty="0" err="1" smtClean="0">
                <a:solidFill>
                  <a:srgbClr val="444444"/>
                </a:solidFill>
                <a:latin typeface="Helvetica"/>
              </a:rPr>
              <a:t>changing</a:t>
            </a:r>
            <a:r>
              <a:rPr lang="de-DE" sz="2000" dirty="0" smtClean="0">
                <a:solidFill>
                  <a:srgbClr val="444444"/>
                </a:solidFill>
                <a:latin typeface="Helvetica"/>
              </a:rPr>
              <a:t> </a:t>
            </a:r>
            <a:r>
              <a:rPr lang="de-DE" sz="2000" dirty="0" err="1" smtClean="0">
                <a:solidFill>
                  <a:srgbClr val="444444"/>
                </a:solidFill>
                <a:latin typeface="Helvetica"/>
              </a:rPr>
              <a:t>staff</a:t>
            </a:r>
            <a:endParaRPr lang="de-DE" sz="2000" dirty="0" smtClean="0">
              <a:solidFill>
                <a:srgbClr val="444444"/>
              </a:solidFill>
              <a:latin typeface="Helvetica"/>
            </a:endParaRPr>
          </a:p>
          <a:p>
            <a:pPr marL="342900" indent="-342900">
              <a:buFontTx/>
              <a:buChar char="-"/>
            </a:pPr>
            <a:r>
              <a:rPr lang="de-DE" sz="2000" dirty="0" smtClean="0">
                <a:solidFill>
                  <a:srgbClr val="444444"/>
                </a:solidFill>
                <a:latin typeface="Helvetica"/>
              </a:rPr>
              <a:t>TESTING CULTURE: </a:t>
            </a:r>
            <a:r>
              <a:rPr lang="de-DE" sz="2000" dirty="0" err="1" smtClean="0">
                <a:solidFill>
                  <a:srgbClr val="444444"/>
                </a:solidFill>
                <a:latin typeface="Helvetica"/>
              </a:rPr>
              <a:t>test</a:t>
            </a:r>
            <a:r>
              <a:rPr lang="de-DE" sz="2000" dirty="0" smtClean="0">
                <a:solidFill>
                  <a:srgbClr val="444444"/>
                </a:solidFill>
                <a:latin typeface="Helvetica"/>
              </a:rPr>
              <a:t> </a:t>
            </a:r>
            <a:r>
              <a:rPr lang="de-DE" sz="2000" dirty="0" err="1" smtClean="0">
                <a:solidFill>
                  <a:srgbClr val="444444"/>
                </a:solidFill>
                <a:latin typeface="Helvetica"/>
              </a:rPr>
              <a:t>automation</a:t>
            </a:r>
            <a:r>
              <a:rPr lang="de-DE" sz="2000" dirty="0" smtClean="0">
                <a:solidFill>
                  <a:srgbClr val="444444"/>
                </a:solidFill>
                <a:latin typeface="Helvetica"/>
              </a:rPr>
              <a:t>, </a:t>
            </a:r>
            <a:r>
              <a:rPr lang="de-DE" sz="2000" dirty="0" err="1" smtClean="0">
                <a:solidFill>
                  <a:srgbClr val="444444"/>
                </a:solidFill>
                <a:latin typeface="Helvetica"/>
              </a:rPr>
              <a:t>existing</a:t>
            </a:r>
            <a:r>
              <a:rPr lang="de-DE" sz="2000" dirty="0" smtClean="0">
                <a:solidFill>
                  <a:srgbClr val="444444"/>
                </a:solidFill>
                <a:latin typeface="Helvetica"/>
              </a:rPr>
              <a:t> </a:t>
            </a:r>
            <a:r>
              <a:rPr lang="de-DE" sz="2000" dirty="0" err="1" smtClean="0">
                <a:solidFill>
                  <a:srgbClr val="444444"/>
                </a:solidFill>
                <a:latin typeface="Helvetica"/>
              </a:rPr>
              <a:t>test</a:t>
            </a:r>
            <a:r>
              <a:rPr lang="de-DE" sz="2000" dirty="0" smtClean="0">
                <a:solidFill>
                  <a:srgbClr val="444444"/>
                </a:solidFill>
                <a:latin typeface="Helvetica"/>
              </a:rPr>
              <a:t> </a:t>
            </a:r>
            <a:r>
              <a:rPr lang="de-DE" sz="2000" dirty="0" err="1" smtClean="0">
                <a:solidFill>
                  <a:srgbClr val="444444"/>
                </a:solidFill>
                <a:latin typeface="Helvetica"/>
              </a:rPr>
              <a:t>suites</a:t>
            </a:r>
            <a:r>
              <a:rPr lang="de-DE" sz="2000" dirty="0" smtClean="0">
                <a:solidFill>
                  <a:srgbClr val="444444"/>
                </a:solidFill>
                <a:latin typeface="Helvetica"/>
              </a:rPr>
              <a:t> </a:t>
            </a:r>
            <a:r>
              <a:rPr lang="de-DE" sz="2000" dirty="0" err="1" smtClean="0">
                <a:solidFill>
                  <a:srgbClr val="444444"/>
                </a:solidFill>
                <a:latin typeface="Helvetica"/>
              </a:rPr>
              <a:t>to</a:t>
            </a:r>
            <a:r>
              <a:rPr lang="de-DE" sz="2000" dirty="0" smtClean="0">
                <a:solidFill>
                  <a:srgbClr val="444444"/>
                </a:solidFill>
                <a:latin typeface="Helvetica"/>
              </a:rPr>
              <a:t> </a:t>
            </a:r>
            <a:r>
              <a:rPr lang="de-DE" sz="2000" dirty="0" err="1" smtClean="0">
                <a:solidFill>
                  <a:srgbClr val="444444"/>
                </a:solidFill>
                <a:latin typeface="Helvetica"/>
              </a:rPr>
              <a:t>be</a:t>
            </a:r>
            <a:r>
              <a:rPr lang="de-DE" sz="2000" dirty="0" smtClean="0">
                <a:solidFill>
                  <a:srgbClr val="444444"/>
                </a:solidFill>
                <a:latin typeface="Helvetica"/>
              </a:rPr>
              <a:t> </a:t>
            </a:r>
            <a:r>
              <a:rPr lang="de-DE" sz="2000" dirty="0" err="1" smtClean="0">
                <a:solidFill>
                  <a:srgbClr val="444444"/>
                </a:solidFill>
                <a:latin typeface="Helvetica"/>
              </a:rPr>
              <a:t>adapted</a:t>
            </a:r>
            <a:r>
              <a:rPr lang="de-DE" sz="2000" dirty="0" smtClean="0">
                <a:solidFill>
                  <a:srgbClr val="444444"/>
                </a:solidFill>
                <a:latin typeface="Helvetica"/>
              </a:rPr>
              <a:t> </a:t>
            </a:r>
            <a:r>
              <a:rPr lang="de-DE" sz="2000" dirty="0" err="1" smtClean="0">
                <a:solidFill>
                  <a:srgbClr val="444444"/>
                </a:solidFill>
                <a:latin typeface="Helvetica"/>
              </a:rPr>
              <a:t>to</a:t>
            </a:r>
            <a:r>
              <a:rPr lang="de-DE" sz="2000" dirty="0" smtClean="0">
                <a:solidFill>
                  <a:srgbClr val="444444"/>
                </a:solidFill>
                <a:latin typeface="Helvetica"/>
              </a:rPr>
              <a:t> </a:t>
            </a:r>
            <a:r>
              <a:rPr lang="de-DE" sz="2000" dirty="0" err="1" smtClean="0">
                <a:solidFill>
                  <a:srgbClr val="444444"/>
                </a:solidFill>
                <a:latin typeface="Helvetica"/>
              </a:rPr>
              <a:t>own</a:t>
            </a:r>
            <a:r>
              <a:rPr lang="de-DE" sz="2000" dirty="0" smtClean="0">
                <a:solidFill>
                  <a:srgbClr val="444444"/>
                </a:solidFill>
                <a:latin typeface="Helvetica"/>
              </a:rPr>
              <a:t> </a:t>
            </a:r>
            <a:r>
              <a:rPr lang="de-DE" sz="2000" dirty="0" err="1" smtClean="0">
                <a:solidFill>
                  <a:srgbClr val="444444"/>
                </a:solidFill>
                <a:latin typeface="Helvetica"/>
              </a:rPr>
              <a:t>problems</a:t>
            </a:r>
            <a:r>
              <a:rPr lang="de-DE" sz="2000" dirty="0" smtClean="0">
                <a:solidFill>
                  <a:srgbClr val="444444"/>
                </a:solidFill>
                <a:latin typeface="Helvetica"/>
              </a:rPr>
              <a:t>, </a:t>
            </a:r>
            <a:r>
              <a:rPr lang="de-DE" sz="2000" dirty="0" err="1" smtClean="0">
                <a:solidFill>
                  <a:srgbClr val="444444"/>
                </a:solidFill>
                <a:latin typeface="Helvetica"/>
              </a:rPr>
              <a:t>guidelines</a:t>
            </a:r>
            <a:r>
              <a:rPr lang="de-DE" sz="2000" dirty="0" smtClean="0">
                <a:solidFill>
                  <a:srgbClr val="444444"/>
                </a:solidFill>
                <a:latin typeface="Helvetica"/>
              </a:rPr>
              <a:t>, </a:t>
            </a:r>
            <a:r>
              <a:rPr lang="de-DE" sz="2000" dirty="0" err="1" smtClean="0">
                <a:solidFill>
                  <a:srgbClr val="444444"/>
                </a:solidFill>
                <a:latin typeface="Helvetica"/>
              </a:rPr>
              <a:t>education</a:t>
            </a:r>
            <a:r>
              <a:rPr lang="de-DE" sz="2000" dirty="0" smtClean="0">
                <a:solidFill>
                  <a:srgbClr val="444444"/>
                </a:solidFill>
                <a:latin typeface="Helvetica"/>
              </a:rPr>
              <a:t>, </a:t>
            </a:r>
            <a:r>
              <a:rPr lang="de-DE" sz="2000" dirty="0" err="1" smtClean="0">
                <a:solidFill>
                  <a:srgbClr val="444444"/>
                </a:solidFill>
                <a:latin typeface="Helvetica"/>
              </a:rPr>
              <a:t>tutorials</a:t>
            </a:r>
            <a:r>
              <a:rPr lang="de-DE" sz="2000" dirty="0" smtClean="0">
                <a:solidFill>
                  <a:srgbClr val="444444"/>
                </a:solidFill>
                <a:latin typeface="Helvetica"/>
              </a:rPr>
              <a:t>, </a:t>
            </a:r>
            <a:r>
              <a:rPr lang="de-DE" sz="2000" dirty="0" err="1" smtClean="0">
                <a:solidFill>
                  <a:srgbClr val="444444"/>
                </a:solidFill>
                <a:latin typeface="Helvetica"/>
              </a:rPr>
              <a:t>discussions</a:t>
            </a:r>
            <a:r>
              <a:rPr lang="de-DE" sz="2000" dirty="0" smtClean="0">
                <a:solidFill>
                  <a:srgbClr val="444444"/>
                </a:solidFill>
                <a:latin typeface="Helvetica"/>
              </a:rPr>
              <a:t> </a:t>
            </a:r>
            <a:r>
              <a:rPr lang="de-DE" sz="2000" dirty="0" err="1" smtClean="0">
                <a:solidFill>
                  <a:srgbClr val="444444"/>
                </a:solidFill>
                <a:latin typeface="Helvetica"/>
              </a:rPr>
              <a:t>are</a:t>
            </a:r>
            <a:r>
              <a:rPr lang="de-DE" sz="2000" dirty="0" smtClean="0">
                <a:solidFill>
                  <a:srgbClr val="444444"/>
                </a:solidFill>
                <a:latin typeface="Helvetica"/>
              </a:rPr>
              <a:t> </a:t>
            </a:r>
            <a:r>
              <a:rPr lang="de-DE" sz="2000" dirty="0" err="1" smtClean="0">
                <a:solidFill>
                  <a:srgbClr val="444444"/>
                </a:solidFill>
                <a:latin typeface="Helvetica"/>
              </a:rPr>
              <a:t>necessary</a:t>
            </a:r>
            <a:endParaRPr lang="de-DE" sz="2000" dirty="0" smtClean="0">
              <a:solidFill>
                <a:srgbClr val="444444"/>
              </a:solidFill>
              <a:latin typeface="Helvetica"/>
            </a:endParaRPr>
          </a:p>
        </p:txBody>
      </p:sp>
      <p:sp>
        <p:nvSpPr>
          <p:cNvPr id="4" name="Rechteck 3"/>
          <p:cNvSpPr/>
          <p:nvPr/>
        </p:nvSpPr>
        <p:spPr bwMode="auto">
          <a:xfrm>
            <a:off x="567954" y="5697252"/>
            <a:ext cx="8100900" cy="994111"/>
          </a:xfrm>
          <a:prstGeom prst="rect">
            <a:avLst/>
          </a:prstGeom>
          <a:noFill/>
          <a:ln w="381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cxnSp>
        <p:nvCxnSpPr>
          <p:cNvPr id="8" name="Gerade Verbindung 7"/>
          <p:cNvCxnSpPr/>
          <p:nvPr/>
        </p:nvCxnSpPr>
        <p:spPr bwMode="auto">
          <a:xfrm>
            <a:off x="647564" y="4797152"/>
            <a:ext cx="6804756" cy="0"/>
          </a:xfrm>
          <a:prstGeom prst="line">
            <a:avLst/>
          </a:prstGeom>
          <a:solidFill>
            <a:schemeClr val="accent1"/>
          </a:solidFill>
          <a:ln w="28575" cap="flat" cmpd="sng" algn="ctr">
            <a:solidFill>
              <a:srgbClr val="C00000"/>
            </a:solidFill>
            <a:prstDash val="solid"/>
            <a:miter lim="800000"/>
            <a:headEnd type="none" w="med" len="med"/>
            <a:tailEnd type="none" w="med" len="med"/>
          </a:ln>
          <a:effectLst/>
        </p:spPr>
      </p:cxnSp>
    </p:spTree>
    <p:extLst>
      <p:ext uri="{BB962C8B-B14F-4D97-AF65-F5344CB8AC3E}">
        <p14:creationId xmlns:p14="http://schemas.microsoft.com/office/powerpoint/2010/main" val="484815641"/>
      </p:ext>
    </p:extLst>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692" y="2132856"/>
            <a:ext cx="5724636" cy="1143000"/>
          </a:xfrm>
        </p:spPr>
        <p:txBody>
          <a:bodyPr/>
          <a:lstStyle/>
          <a:p>
            <a:r>
              <a:rPr lang="de-DE" dirty="0" err="1"/>
              <a:t>Empirical</a:t>
            </a:r>
            <a:r>
              <a:rPr lang="de-DE" dirty="0"/>
              <a:t> Studies</a:t>
            </a:r>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32</a:t>
            </a:fld>
            <a:endParaRPr lang="de-DE"/>
          </a:p>
        </p:txBody>
      </p:sp>
    </p:spTree>
    <p:extLst>
      <p:ext uri="{BB962C8B-B14F-4D97-AF65-F5344CB8AC3E}">
        <p14:creationId xmlns:p14="http://schemas.microsoft.com/office/powerpoint/2010/main" val="2233505740"/>
      </p:ext>
    </p:extLst>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a:t>UML in </a:t>
            </a:r>
            <a:r>
              <a:rPr lang="de-DE" dirty="0" err="1"/>
              <a:t>practice</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33</a:t>
            </a:fld>
            <a:endParaRPr lang="de-DE"/>
          </a:p>
        </p:txBody>
      </p:sp>
      <p:sp>
        <p:nvSpPr>
          <p:cNvPr id="10" name="Textfeld 9"/>
          <p:cNvSpPr txBox="1"/>
          <p:nvPr/>
        </p:nvSpPr>
        <p:spPr>
          <a:xfrm>
            <a:off x="215516" y="1766036"/>
            <a:ext cx="8820980" cy="923330"/>
          </a:xfrm>
          <a:prstGeom prst="rect">
            <a:avLst/>
          </a:prstGeom>
          <a:noFill/>
        </p:spPr>
        <p:txBody>
          <a:bodyPr wrap="square" rtlCol="0">
            <a:spAutoFit/>
          </a:bodyPr>
          <a:lstStyle/>
          <a:p>
            <a:r>
              <a:rPr lang="de-DE" sz="1800" dirty="0">
                <a:solidFill>
                  <a:srgbClr val="444444"/>
                </a:solidFill>
                <a:latin typeface="Helvetica"/>
              </a:rPr>
              <a:t>UML in Practice </a:t>
            </a:r>
            <a:br>
              <a:rPr lang="de-DE" sz="1800" dirty="0">
                <a:solidFill>
                  <a:srgbClr val="444444"/>
                </a:solidFill>
                <a:latin typeface="Helvetica"/>
              </a:rPr>
            </a:br>
            <a:r>
              <a:rPr lang="de-DE" sz="1800" dirty="0">
                <a:solidFill>
                  <a:srgbClr val="444444"/>
                </a:solidFill>
                <a:latin typeface="Helvetica"/>
              </a:rPr>
              <a:t>Marian Petre</a:t>
            </a:r>
            <a:br>
              <a:rPr lang="de-DE" sz="1800" dirty="0">
                <a:solidFill>
                  <a:srgbClr val="444444"/>
                </a:solidFill>
                <a:latin typeface="Helvetica"/>
              </a:rPr>
            </a:br>
            <a:r>
              <a:rPr lang="de-DE" sz="1800" i="1" dirty="0">
                <a:solidFill>
                  <a:srgbClr val="444444"/>
                </a:solidFill>
                <a:latin typeface="Helvetica"/>
              </a:rPr>
              <a:t>(Open University, UK)</a:t>
            </a:r>
            <a:endParaRPr lang="de-DE" sz="1400" b="0" dirty="0"/>
          </a:p>
        </p:txBody>
      </p:sp>
      <p:sp>
        <p:nvSpPr>
          <p:cNvPr id="5" name="Textfeld 4"/>
          <p:cNvSpPr txBox="1"/>
          <p:nvPr/>
        </p:nvSpPr>
        <p:spPr>
          <a:xfrm>
            <a:off x="329396" y="2960948"/>
            <a:ext cx="8100900" cy="2708434"/>
          </a:xfrm>
          <a:prstGeom prst="rect">
            <a:avLst/>
          </a:prstGeom>
          <a:noFill/>
        </p:spPr>
        <p:txBody>
          <a:bodyPr wrap="square" rtlCol="0">
            <a:spAutoFit/>
          </a:bodyPr>
          <a:lstStyle/>
          <a:p>
            <a:r>
              <a:rPr lang="de-DE" sz="1800" dirty="0" err="1" smtClean="0">
                <a:solidFill>
                  <a:srgbClr val="444444"/>
                </a:solidFill>
                <a:latin typeface="Helvetica"/>
              </a:rPr>
              <a:t>Remarks</a:t>
            </a:r>
            <a:r>
              <a:rPr lang="de-DE" sz="1800" dirty="0" smtClean="0">
                <a:solidFill>
                  <a:srgbClr val="444444"/>
                </a:solidFill>
                <a:latin typeface="Helvetica"/>
              </a:rPr>
              <a:t>:</a:t>
            </a:r>
          </a:p>
          <a:p>
            <a:pPr marL="342900" indent="-342900">
              <a:buFontTx/>
              <a:buChar char="-"/>
            </a:pPr>
            <a:r>
              <a:rPr lang="de-DE" sz="1800" dirty="0" err="1" smtClean="0">
                <a:solidFill>
                  <a:srgbClr val="444444"/>
                </a:solidFill>
                <a:latin typeface="Helvetica"/>
              </a:rPr>
              <a:t>Relevance</a:t>
            </a:r>
            <a:r>
              <a:rPr lang="de-DE" sz="1800" dirty="0" smtClean="0">
                <a:solidFill>
                  <a:srgbClr val="444444"/>
                </a:solidFill>
                <a:latin typeface="Helvetica"/>
              </a:rPr>
              <a:t> </a:t>
            </a:r>
            <a:r>
              <a:rPr lang="de-DE" sz="1800" dirty="0" err="1" smtClean="0">
                <a:solidFill>
                  <a:srgbClr val="444444"/>
                </a:solidFill>
                <a:latin typeface="Helvetica"/>
              </a:rPr>
              <a:t>to</a:t>
            </a:r>
            <a:r>
              <a:rPr lang="de-DE" sz="1800" dirty="0" smtClean="0">
                <a:solidFill>
                  <a:srgbClr val="444444"/>
                </a:solidFill>
                <a:latin typeface="Helvetica"/>
              </a:rPr>
              <a:t> JCSE: UML </a:t>
            </a:r>
            <a:r>
              <a:rPr lang="de-DE" sz="1800" dirty="0" err="1" smtClean="0">
                <a:solidFill>
                  <a:srgbClr val="444444"/>
                </a:solidFill>
                <a:latin typeface="Helvetica"/>
              </a:rPr>
              <a:t>and</a:t>
            </a:r>
            <a:r>
              <a:rPr lang="de-DE" sz="1800" dirty="0" smtClean="0">
                <a:solidFill>
                  <a:srgbClr val="444444"/>
                </a:solidFill>
                <a:latin typeface="Helvetica"/>
              </a:rPr>
              <a:t> </a:t>
            </a:r>
            <a:r>
              <a:rPr lang="de-DE" sz="1800" dirty="0" err="1" smtClean="0">
                <a:solidFill>
                  <a:srgbClr val="444444"/>
                </a:solidFill>
                <a:latin typeface="Helvetica"/>
              </a:rPr>
              <a:t>its</a:t>
            </a:r>
            <a:r>
              <a:rPr lang="de-DE" sz="1800" dirty="0" smtClean="0">
                <a:solidFill>
                  <a:srgbClr val="444444"/>
                </a:solidFill>
                <a:latin typeface="Helvetica"/>
              </a:rPr>
              <a:t> </a:t>
            </a:r>
            <a:r>
              <a:rPr lang="de-DE" sz="1800" dirty="0" err="1" smtClean="0">
                <a:solidFill>
                  <a:srgbClr val="444444"/>
                </a:solidFill>
                <a:latin typeface="Helvetica"/>
              </a:rPr>
              <a:t>relevance</a:t>
            </a:r>
            <a:endParaRPr lang="de-DE" sz="1800" dirty="0" smtClean="0">
              <a:solidFill>
                <a:srgbClr val="444444"/>
              </a:solidFill>
              <a:latin typeface="Helvetica"/>
            </a:endParaRPr>
          </a:p>
          <a:p>
            <a:endParaRPr lang="de-DE" sz="1800" dirty="0">
              <a:solidFill>
                <a:srgbClr val="444444"/>
              </a:solidFill>
              <a:latin typeface="Helvetica"/>
            </a:endParaRPr>
          </a:p>
          <a:p>
            <a:r>
              <a:rPr lang="de-DE" sz="1800" dirty="0" smtClean="0">
                <a:solidFill>
                  <a:srgbClr val="444444"/>
                </a:solidFill>
                <a:latin typeface="Helvetica"/>
              </a:rPr>
              <a:t>Abstract (</a:t>
            </a:r>
            <a:r>
              <a:rPr lang="de-DE" sz="1800" dirty="0" err="1" smtClean="0">
                <a:solidFill>
                  <a:srgbClr val="444444"/>
                </a:solidFill>
                <a:latin typeface="Helvetica"/>
              </a:rPr>
              <a:t>full</a:t>
            </a:r>
            <a:r>
              <a:rPr lang="de-DE" sz="1800" dirty="0" smtClean="0">
                <a:solidFill>
                  <a:srgbClr val="444444"/>
                </a:solidFill>
                <a:latin typeface="Helvetica"/>
              </a:rPr>
              <a:t>):</a:t>
            </a:r>
          </a:p>
          <a:p>
            <a:endParaRPr lang="de-DE" sz="1800" dirty="0" smtClean="0">
              <a:solidFill>
                <a:srgbClr val="444444"/>
              </a:solidFill>
              <a:latin typeface="Helvetica"/>
            </a:endParaRPr>
          </a:p>
          <a:p>
            <a:r>
              <a:rPr lang="en-US" sz="1600" i="1" dirty="0">
                <a:solidFill>
                  <a:srgbClr val="444444"/>
                </a:solidFill>
                <a:latin typeface="Helvetica"/>
              </a:rPr>
              <a:t>“UML has been described by some as "the lingua franca" of software engineering. Evidence from industry does not necessarily support such endorsements. How exactly is UML being used in industry if it is? This paper presents a corpus of interviews with 50 professional software engineers in 50 companies and identifies 5 patterns of UML </a:t>
            </a:r>
            <a:r>
              <a:rPr lang="en-US" sz="1600" i="1" dirty="0" smtClean="0">
                <a:solidFill>
                  <a:srgbClr val="444444"/>
                </a:solidFill>
                <a:latin typeface="Helvetica"/>
              </a:rPr>
              <a:t>use.”</a:t>
            </a:r>
            <a:endParaRPr lang="de-DE" sz="1600" i="1" dirty="0" smtClean="0">
              <a:solidFill>
                <a:srgbClr val="444444"/>
              </a:solidFill>
              <a:latin typeface="Helvetica"/>
            </a:endParaRPr>
          </a:p>
        </p:txBody>
      </p:sp>
      <p:sp>
        <p:nvSpPr>
          <p:cNvPr id="4" name="Textfeld 3"/>
          <p:cNvSpPr txBox="1"/>
          <p:nvPr/>
        </p:nvSpPr>
        <p:spPr>
          <a:xfrm rot="616929">
            <a:off x="5267821" y="1812202"/>
            <a:ext cx="3289683" cy="830997"/>
          </a:xfrm>
          <a:prstGeom prst="rect">
            <a:avLst/>
          </a:prstGeom>
          <a:solidFill>
            <a:srgbClr val="0000FF"/>
          </a:solidFill>
        </p:spPr>
        <p:txBody>
          <a:bodyPr wrap="none" rtlCol="0">
            <a:spAutoFit/>
          </a:bodyPr>
          <a:lstStyle/>
          <a:p>
            <a:r>
              <a:rPr lang="de-DE" dirty="0" smtClean="0">
                <a:solidFill>
                  <a:schemeClr val="bg1"/>
                </a:solidFill>
              </a:rPr>
              <a:t>ACM SIGSOFT </a:t>
            </a:r>
          </a:p>
          <a:p>
            <a:r>
              <a:rPr lang="de-DE" dirty="0" err="1" smtClean="0">
                <a:solidFill>
                  <a:schemeClr val="bg1"/>
                </a:solidFill>
              </a:rPr>
              <a:t>Distinguished</a:t>
            </a:r>
            <a:r>
              <a:rPr lang="de-DE" dirty="0" smtClean="0">
                <a:solidFill>
                  <a:schemeClr val="bg1"/>
                </a:solidFill>
              </a:rPr>
              <a:t> Paper</a:t>
            </a:r>
            <a:endParaRPr lang="de-DE" dirty="0">
              <a:solidFill>
                <a:schemeClr val="bg1"/>
              </a:solidFill>
            </a:endParaRPr>
          </a:p>
        </p:txBody>
      </p:sp>
      <p:sp>
        <p:nvSpPr>
          <p:cNvPr id="6" name="Textfeld 5"/>
          <p:cNvSpPr txBox="1"/>
          <p:nvPr/>
        </p:nvSpPr>
        <p:spPr>
          <a:xfrm>
            <a:off x="1980877" y="6093296"/>
            <a:ext cx="6349239" cy="400110"/>
          </a:xfrm>
          <a:prstGeom prst="rect">
            <a:avLst/>
          </a:prstGeom>
          <a:noFill/>
        </p:spPr>
        <p:txBody>
          <a:bodyPr wrap="none" rtlCol="0">
            <a:spAutoFit/>
          </a:bodyPr>
          <a:lstStyle/>
          <a:p>
            <a:r>
              <a:rPr lang="de-DE" sz="2000" b="0" dirty="0" err="1"/>
              <a:t>l</a:t>
            </a:r>
            <a:r>
              <a:rPr lang="de-DE" sz="2000" b="0" dirty="0" err="1" smtClean="0"/>
              <a:t>ingua</a:t>
            </a:r>
            <a:r>
              <a:rPr lang="de-DE" sz="2000" b="0" dirty="0" smtClean="0"/>
              <a:t> </a:t>
            </a:r>
            <a:r>
              <a:rPr lang="de-DE" sz="2000" b="0" dirty="0" err="1" smtClean="0"/>
              <a:t>franca</a:t>
            </a:r>
            <a:r>
              <a:rPr lang="de-DE" sz="2000" b="0" dirty="0"/>
              <a:t>:</a:t>
            </a:r>
            <a:r>
              <a:rPr lang="de-DE" sz="2000" b="0" dirty="0" smtClean="0"/>
              <a:t> </a:t>
            </a:r>
            <a:r>
              <a:rPr lang="de-DE" sz="2000" b="0" dirty="0" err="1" smtClean="0"/>
              <a:t>main</a:t>
            </a:r>
            <a:r>
              <a:rPr lang="de-DE" sz="2000" b="0" dirty="0" smtClean="0"/>
              <a:t> </a:t>
            </a:r>
            <a:r>
              <a:rPr lang="de-DE" sz="2000" b="0" dirty="0" err="1" smtClean="0"/>
              <a:t>technical</a:t>
            </a:r>
            <a:r>
              <a:rPr lang="de-DE" sz="2000" b="0" dirty="0" smtClean="0"/>
              <a:t> </a:t>
            </a:r>
            <a:r>
              <a:rPr lang="de-DE" sz="2000" b="0" dirty="0" err="1" smtClean="0"/>
              <a:t>communication</a:t>
            </a:r>
            <a:r>
              <a:rPr lang="de-DE" sz="2000" b="0" dirty="0" smtClean="0"/>
              <a:t> </a:t>
            </a:r>
            <a:r>
              <a:rPr lang="de-DE" sz="2000" b="0" dirty="0" err="1" smtClean="0"/>
              <a:t>language</a:t>
            </a:r>
            <a:endParaRPr lang="de-DE" sz="2000" b="0" dirty="0"/>
          </a:p>
        </p:txBody>
      </p:sp>
    </p:spTree>
    <p:extLst>
      <p:ext uri="{BB962C8B-B14F-4D97-AF65-F5344CB8AC3E}">
        <p14:creationId xmlns:p14="http://schemas.microsoft.com/office/powerpoint/2010/main" val="544410749"/>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a:t>UML in </a:t>
            </a:r>
            <a:r>
              <a:rPr lang="de-DE" dirty="0" err="1"/>
              <a:t>practice</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34</a:t>
            </a:fld>
            <a:endParaRPr lang="de-DE"/>
          </a:p>
        </p:txBody>
      </p:sp>
      <p:sp>
        <p:nvSpPr>
          <p:cNvPr id="10" name="Textfeld 9"/>
          <p:cNvSpPr txBox="1"/>
          <p:nvPr/>
        </p:nvSpPr>
        <p:spPr>
          <a:xfrm>
            <a:off x="336950" y="1520956"/>
            <a:ext cx="8065404" cy="4247317"/>
          </a:xfrm>
          <a:prstGeom prst="rect">
            <a:avLst/>
          </a:prstGeom>
          <a:noFill/>
        </p:spPr>
        <p:txBody>
          <a:bodyPr wrap="square" rtlCol="0">
            <a:spAutoFit/>
          </a:bodyPr>
          <a:lstStyle/>
          <a:p>
            <a:r>
              <a:rPr lang="en-US" sz="1800" dirty="0">
                <a:solidFill>
                  <a:srgbClr val="444444"/>
                </a:solidFill>
                <a:latin typeface="Helvetica"/>
              </a:rPr>
              <a:t>Five  </a:t>
            </a:r>
            <a:r>
              <a:rPr lang="en-US" sz="1800" dirty="0" smtClean="0">
                <a:solidFill>
                  <a:srgbClr val="444444"/>
                </a:solidFill>
                <a:latin typeface="Helvetica"/>
              </a:rPr>
              <a:t>patterns of using UML:  </a:t>
            </a:r>
          </a:p>
          <a:p>
            <a:endParaRPr lang="en-US" sz="1800" dirty="0" smtClean="0">
              <a:solidFill>
                <a:srgbClr val="444444"/>
              </a:solidFill>
              <a:latin typeface="Helvetica"/>
            </a:endParaRPr>
          </a:p>
          <a:p>
            <a:pPr marL="342900" indent="-342900">
              <a:buFont typeface="+mj-lt"/>
              <a:buAutoNum type="arabicPeriod"/>
            </a:pPr>
            <a:r>
              <a:rPr lang="en-US" sz="1800" dirty="0" smtClean="0">
                <a:solidFill>
                  <a:srgbClr val="444444"/>
                </a:solidFill>
                <a:latin typeface="Helvetica"/>
              </a:rPr>
              <a:t>No </a:t>
            </a:r>
            <a:r>
              <a:rPr lang="en-US" sz="1800" dirty="0">
                <a:solidFill>
                  <a:srgbClr val="444444"/>
                </a:solidFill>
                <a:latin typeface="Helvetica"/>
              </a:rPr>
              <a:t>UML (35/50);</a:t>
            </a:r>
          </a:p>
          <a:p>
            <a:pPr marL="342900" indent="-342900">
              <a:buFont typeface="+mj-lt"/>
              <a:buAutoNum type="arabicPeriod"/>
            </a:pPr>
            <a:r>
              <a:rPr lang="en-US" sz="1800" dirty="0" smtClean="0">
                <a:solidFill>
                  <a:srgbClr val="444444"/>
                </a:solidFill>
                <a:latin typeface="Helvetica"/>
              </a:rPr>
              <a:t>Retrofit </a:t>
            </a:r>
            <a:r>
              <a:rPr lang="en-US" sz="1800" dirty="0">
                <a:solidFill>
                  <a:srgbClr val="444444"/>
                </a:solidFill>
                <a:latin typeface="Helvetica"/>
              </a:rPr>
              <a:t>(1/50):  don’t really use UML, but retrofit UML in order to satisfy management or </a:t>
            </a:r>
            <a:r>
              <a:rPr lang="en-US" sz="1800" dirty="0" smtClean="0">
                <a:solidFill>
                  <a:srgbClr val="444444"/>
                </a:solidFill>
                <a:latin typeface="Helvetica"/>
              </a:rPr>
              <a:t>comply </a:t>
            </a:r>
            <a:r>
              <a:rPr lang="en-US" sz="1800" dirty="0">
                <a:solidFill>
                  <a:srgbClr val="444444"/>
                </a:solidFill>
                <a:latin typeface="Helvetica"/>
              </a:rPr>
              <a:t>with customer requirements;</a:t>
            </a:r>
          </a:p>
          <a:p>
            <a:pPr marL="342900" indent="-342900">
              <a:buFont typeface="+mj-lt"/>
              <a:buAutoNum type="arabicPeriod"/>
            </a:pPr>
            <a:r>
              <a:rPr lang="en-US" sz="1800" dirty="0" smtClean="0">
                <a:solidFill>
                  <a:srgbClr val="444444"/>
                </a:solidFill>
                <a:latin typeface="Helvetica"/>
              </a:rPr>
              <a:t>Automated </a:t>
            </a:r>
            <a:r>
              <a:rPr lang="en-US" sz="1800" dirty="0">
                <a:solidFill>
                  <a:srgbClr val="444444"/>
                </a:solidFill>
                <a:latin typeface="Helvetica"/>
              </a:rPr>
              <a:t>code generation (3/50):  UML is not used in design, but is used to capture the </a:t>
            </a:r>
            <a:r>
              <a:rPr lang="en-US" sz="1800" dirty="0" smtClean="0">
                <a:solidFill>
                  <a:srgbClr val="444444"/>
                </a:solidFill>
                <a:latin typeface="Helvetica"/>
              </a:rPr>
              <a:t>design </a:t>
            </a:r>
            <a:r>
              <a:rPr lang="en-US" sz="1800" dirty="0">
                <a:solidFill>
                  <a:srgbClr val="444444"/>
                </a:solidFill>
                <a:latin typeface="Helvetica"/>
              </a:rPr>
              <a:t>when it stabilizes, in order to generate </a:t>
            </a:r>
            <a:r>
              <a:rPr lang="en-US" sz="1800" dirty="0" smtClean="0">
                <a:solidFill>
                  <a:srgbClr val="444444"/>
                </a:solidFill>
                <a:latin typeface="Helvetica"/>
              </a:rPr>
              <a:t>code automatically </a:t>
            </a:r>
            <a:r>
              <a:rPr lang="en-US" sz="1800" dirty="0">
                <a:solidFill>
                  <a:srgbClr val="444444"/>
                </a:solidFill>
                <a:latin typeface="Helvetica"/>
              </a:rPr>
              <a:t>(typically in the context of </a:t>
            </a:r>
            <a:r>
              <a:rPr lang="en-US" sz="1800" dirty="0" smtClean="0">
                <a:solidFill>
                  <a:srgbClr val="444444"/>
                </a:solidFill>
                <a:latin typeface="Helvetica"/>
              </a:rPr>
              <a:t>product </a:t>
            </a:r>
            <a:r>
              <a:rPr lang="en-US" sz="1800" dirty="0">
                <a:solidFill>
                  <a:srgbClr val="444444"/>
                </a:solidFill>
                <a:latin typeface="Helvetica"/>
              </a:rPr>
              <a:t>lines);</a:t>
            </a:r>
          </a:p>
          <a:p>
            <a:pPr marL="342900" indent="-342900">
              <a:buFont typeface="+mj-lt"/>
              <a:buAutoNum type="arabicPeriod"/>
            </a:pPr>
            <a:r>
              <a:rPr lang="en-US" sz="1800" dirty="0" smtClean="0">
                <a:solidFill>
                  <a:srgbClr val="444444"/>
                </a:solidFill>
                <a:latin typeface="Helvetica"/>
              </a:rPr>
              <a:t>Selective </a:t>
            </a:r>
            <a:r>
              <a:rPr lang="en-US" sz="1800" dirty="0">
                <a:solidFill>
                  <a:srgbClr val="444444"/>
                </a:solidFill>
                <a:latin typeface="Helvetica"/>
              </a:rPr>
              <a:t>(11/50):  UML is used in design in a personal, selective, and informal way, for as </a:t>
            </a:r>
            <a:r>
              <a:rPr lang="en-US" sz="1800" dirty="0" smtClean="0">
                <a:solidFill>
                  <a:srgbClr val="444444"/>
                </a:solidFill>
                <a:latin typeface="Helvetica"/>
              </a:rPr>
              <a:t>long </a:t>
            </a:r>
            <a:r>
              <a:rPr lang="en-US" sz="1800" dirty="0">
                <a:solidFill>
                  <a:srgbClr val="444444"/>
                </a:solidFill>
                <a:latin typeface="Helvetica"/>
              </a:rPr>
              <a:t>as it is considered useful, after which it is discarded;</a:t>
            </a:r>
          </a:p>
          <a:p>
            <a:pPr marL="342900" indent="-342900">
              <a:buFont typeface="+mj-lt"/>
              <a:buAutoNum type="arabicPeriod"/>
            </a:pPr>
            <a:r>
              <a:rPr lang="en-US" sz="1800" dirty="0" smtClean="0">
                <a:solidFill>
                  <a:srgbClr val="444444"/>
                </a:solidFill>
                <a:latin typeface="Helvetica"/>
              </a:rPr>
              <a:t>Wholehearted </a:t>
            </a:r>
            <a:r>
              <a:rPr lang="en-US" sz="1800" dirty="0">
                <a:solidFill>
                  <a:srgbClr val="444444"/>
                </a:solidFill>
                <a:latin typeface="Helvetica"/>
              </a:rPr>
              <a:t>(0/50 – but described in </a:t>
            </a:r>
            <a:r>
              <a:rPr lang="en-US" sz="1800" dirty="0" smtClean="0">
                <a:solidFill>
                  <a:srgbClr val="444444"/>
                </a:solidFill>
                <a:latin typeface="Helvetica"/>
              </a:rPr>
              <a:t>secondary reports</a:t>
            </a:r>
            <a:r>
              <a:rPr lang="en-US" sz="1800" dirty="0">
                <a:solidFill>
                  <a:srgbClr val="444444"/>
                </a:solidFill>
                <a:latin typeface="Helvetica"/>
              </a:rPr>
              <a:t>):  organizational, top-down introduction of UML</a:t>
            </a:r>
            <a:r>
              <a:rPr lang="en-US" sz="1800" dirty="0" smtClean="0">
                <a:solidFill>
                  <a:srgbClr val="444444"/>
                </a:solidFill>
                <a:latin typeface="Helvetica"/>
              </a:rPr>
              <a:t>, </a:t>
            </a:r>
            <a:r>
              <a:rPr lang="en-US" sz="1800" b="0" dirty="0"/>
              <a:t>with investment in champions, tools and culture change, </a:t>
            </a:r>
            <a:r>
              <a:rPr lang="en-US" sz="1800" b="0" dirty="0" smtClean="0"/>
              <a:t>so that </a:t>
            </a:r>
            <a:r>
              <a:rPr lang="en-US" sz="1800" b="0" dirty="0"/>
              <a:t>UML use is deeply embedded.</a:t>
            </a:r>
            <a:endParaRPr lang="en-US" sz="1800" dirty="0">
              <a:solidFill>
                <a:srgbClr val="444444"/>
              </a:solidFill>
              <a:latin typeface="Helvetica"/>
            </a:endParaRPr>
          </a:p>
        </p:txBody>
      </p:sp>
    </p:spTree>
    <p:extLst>
      <p:ext uri="{BB962C8B-B14F-4D97-AF65-F5344CB8AC3E}">
        <p14:creationId xmlns:p14="http://schemas.microsoft.com/office/powerpoint/2010/main" val="2999743043"/>
      </p:ext>
    </p:extLst>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a:t>UML in </a:t>
            </a:r>
            <a:r>
              <a:rPr lang="de-DE" dirty="0" err="1"/>
              <a:t>practice</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35</a:t>
            </a:fld>
            <a:endParaRPr lang="de-DE"/>
          </a:p>
        </p:txBody>
      </p:sp>
      <p:sp>
        <p:nvSpPr>
          <p:cNvPr id="6" name="Textfeld 5"/>
          <p:cNvSpPr txBox="1"/>
          <p:nvPr/>
        </p:nvSpPr>
        <p:spPr>
          <a:xfrm>
            <a:off x="313346" y="1412776"/>
            <a:ext cx="8820980" cy="646331"/>
          </a:xfrm>
          <a:prstGeom prst="rect">
            <a:avLst/>
          </a:prstGeom>
          <a:noFill/>
        </p:spPr>
        <p:txBody>
          <a:bodyPr wrap="square" rtlCol="0">
            <a:spAutoFit/>
          </a:bodyPr>
          <a:lstStyle/>
          <a:p>
            <a:r>
              <a:rPr lang="en-US" sz="1800" dirty="0">
                <a:solidFill>
                  <a:srgbClr val="444444"/>
                </a:solidFill>
                <a:latin typeface="Helvetica"/>
              </a:rPr>
              <a:t>TABLE I. DECLARED CURRENT UML USE AMONG 50 PROFESSIONAL</a:t>
            </a:r>
          </a:p>
          <a:p>
            <a:r>
              <a:rPr lang="en-US" sz="1800" dirty="0">
                <a:solidFill>
                  <a:srgbClr val="444444"/>
                </a:solidFill>
                <a:latin typeface="Helvetica"/>
              </a:rPr>
              <a:t>SOFTWARE DEVELOPERS FROM 50 COMPANIES</a:t>
            </a:r>
            <a:r>
              <a:rPr lang="en-US" sz="1800" dirty="0" smtClean="0">
                <a:solidFill>
                  <a:srgbClr val="444444"/>
                </a:solidFill>
                <a:latin typeface="Helvetica"/>
              </a:rPr>
              <a:t>.</a:t>
            </a:r>
            <a:endParaRPr lang="en-US" sz="1800" dirty="0">
              <a:solidFill>
                <a:srgbClr val="444444"/>
              </a:solidFill>
              <a:latin typeface="Helvetica"/>
            </a:endParaRPr>
          </a:p>
        </p:txBody>
      </p:sp>
      <p:graphicFrame>
        <p:nvGraphicFramePr>
          <p:cNvPr id="4" name="Tabelle 3"/>
          <p:cNvGraphicFramePr>
            <a:graphicFrameLocks noGrp="1"/>
          </p:cNvGraphicFramePr>
          <p:nvPr>
            <p:extLst>
              <p:ext uri="{D42A27DB-BD31-4B8C-83A1-F6EECF244321}">
                <p14:modId xmlns:p14="http://schemas.microsoft.com/office/powerpoint/2010/main" val="2713783673"/>
              </p:ext>
            </p:extLst>
          </p:nvPr>
        </p:nvGraphicFramePr>
        <p:xfrm>
          <a:off x="935596" y="2492894"/>
          <a:ext cx="6672064" cy="3339586"/>
        </p:xfrm>
        <a:graphic>
          <a:graphicData uri="http://schemas.openxmlformats.org/drawingml/2006/table">
            <a:tbl>
              <a:tblPr firstRow="1" bandRow="1">
                <a:tableStyleId>{5C22544A-7EE6-4342-B048-85BDC9FD1C3A}</a:tableStyleId>
              </a:tblPr>
              <a:tblGrid>
                <a:gridCol w="3336032"/>
                <a:gridCol w="3336032"/>
              </a:tblGrid>
              <a:tr h="773507">
                <a:tc>
                  <a:txBody>
                    <a:bodyPr/>
                    <a:lstStyle/>
                    <a:p>
                      <a:r>
                        <a:rPr lang="en-US" sz="1800" dirty="0" smtClean="0">
                          <a:solidFill>
                            <a:srgbClr val="444444"/>
                          </a:solidFill>
                          <a:latin typeface="Helvetica"/>
                        </a:rPr>
                        <a:t>Category of UML Use </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4444"/>
                          </a:solidFill>
                          <a:latin typeface="Helvetica"/>
                        </a:rPr>
                        <a:t>Instances of Declared</a:t>
                      </a:r>
                    </a:p>
                    <a:p>
                      <a:endParaRPr lang="de-DE" dirty="0"/>
                    </a:p>
                  </a:txBody>
                  <a:tcPr/>
                </a:tc>
              </a:tr>
              <a:tr h="448143">
                <a:tc>
                  <a:txBody>
                    <a:bodyPr/>
                    <a:lstStyle/>
                    <a:p>
                      <a:r>
                        <a:rPr lang="de-DE" dirty="0" err="1" smtClean="0"/>
                        <a:t>no</a:t>
                      </a:r>
                      <a:r>
                        <a:rPr lang="de-DE" dirty="0" smtClean="0"/>
                        <a:t> UML </a:t>
                      </a:r>
                      <a:endParaRPr lang="de-DE" dirty="0"/>
                    </a:p>
                  </a:txBody>
                  <a:tcPr/>
                </a:tc>
                <a:tc>
                  <a:txBody>
                    <a:bodyPr/>
                    <a:lstStyle/>
                    <a:p>
                      <a:r>
                        <a:rPr lang="de-DE" dirty="0" smtClean="0"/>
                        <a:t>35</a:t>
                      </a:r>
                      <a:endParaRPr lang="de-DE" dirty="0"/>
                    </a:p>
                  </a:txBody>
                  <a:tcPr/>
                </a:tc>
              </a:tr>
              <a:tr h="448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4444"/>
                          </a:solidFill>
                          <a:latin typeface="Helvetica"/>
                        </a:rPr>
                        <a:t>retrofit</a:t>
                      </a:r>
                      <a:endParaRPr lang="de-D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1</a:t>
                      </a:r>
                    </a:p>
                  </a:txBody>
                  <a:tcPr/>
                </a:tc>
              </a:tr>
              <a:tr h="448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4444"/>
                          </a:solidFill>
                          <a:latin typeface="Helvetica"/>
                        </a:rPr>
                        <a:t>automated code generation </a:t>
                      </a:r>
                      <a:endParaRPr lang="de-DE"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3</a:t>
                      </a:r>
                    </a:p>
                  </a:txBody>
                  <a:tcPr/>
                </a:tc>
              </a:tr>
              <a:tr h="448143">
                <a:tc>
                  <a:txBody>
                    <a:bodyPr/>
                    <a:lstStyle/>
                    <a:p>
                      <a:r>
                        <a:rPr lang="de-DE" dirty="0" err="1" smtClean="0"/>
                        <a:t>selective</a:t>
                      </a:r>
                      <a:r>
                        <a:rPr lang="de-DE" baseline="0" dirty="0" smtClean="0"/>
                        <a:t> </a:t>
                      </a:r>
                      <a:endParaRPr lang="de-DE" dirty="0"/>
                    </a:p>
                  </a:txBody>
                  <a:tcPr/>
                </a:tc>
                <a:tc>
                  <a:txBody>
                    <a:bodyPr/>
                    <a:lstStyle/>
                    <a:p>
                      <a:r>
                        <a:rPr lang="de-DE" dirty="0" smtClean="0"/>
                        <a:t>11</a:t>
                      </a:r>
                      <a:endParaRPr lang="de-DE" dirty="0"/>
                    </a:p>
                  </a:txBody>
                  <a:tcPr/>
                </a:tc>
              </a:tr>
              <a:tr h="773507">
                <a:tc>
                  <a:txBody>
                    <a:bodyPr/>
                    <a:lstStyle/>
                    <a:p>
                      <a:r>
                        <a:rPr lang="en-US" sz="1800" dirty="0" smtClean="0">
                          <a:solidFill>
                            <a:srgbClr val="444444"/>
                          </a:solidFill>
                          <a:latin typeface="Helvetica"/>
                        </a:rPr>
                        <a:t>wholehearted</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4444"/>
                          </a:solidFill>
                          <a:latin typeface="Helvetica"/>
                        </a:rPr>
                        <a:t>0</a:t>
                      </a:r>
                    </a:p>
                  </a:txBody>
                  <a:tcPr/>
                </a:tc>
              </a:tr>
            </a:tbl>
          </a:graphicData>
        </a:graphic>
      </p:graphicFrame>
    </p:spTree>
    <p:extLst>
      <p:ext uri="{BB962C8B-B14F-4D97-AF65-F5344CB8AC3E}">
        <p14:creationId xmlns:p14="http://schemas.microsoft.com/office/powerpoint/2010/main" val="1313616418"/>
      </p:ext>
    </p:extLst>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a:t>UML in </a:t>
            </a:r>
            <a:r>
              <a:rPr lang="de-DE" dirty="0" err="1" smtClean="0"/>
              <a:t>practice</a:t>
            </a:r>
            <a:r>
              <a:rPr lang="de-DE" dirty="0" smtClean="0"/>
              <a:t>: </a:t>
            </a:r>
            <a:r>
              <a:rPr lang="de-DE" dirty="0" err="1" smtClean="0"/>
              <a:t>problems</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36</a:t>
            </a:fld>
            <a:endParaRPr lang="de-DE"/>
          </a:p>
        </p:txBody>
      </p:sp>
      <p:sp>
        <p:nvSpPr>
          <p:cNvPr id="10" name="Textfeld 9"/>
          <p:cNvSpPr txBox="1"/>
          <p:nvPr/>
        </p:nvSpPr>
        <p:spPr>
          <a:xfrm>
            <a:off x="448260" y="2510257"/>
            <a:ext cx="5796644" cy="369332"/>
          </a:xfrm>
          <a:prstGeom prst="rect">
            <a:avLst/>
          </a:prstGeom>
          <a:noFill/>
        </p:spPr>
        <p:txBody>
          <a:bodyPr wrap="square" rtlCol="0">
            <a:spAutoFit/>
          </a:bodyPr>
          <a:lstStyle/>
          <a:p>
            <a:r>
              <a:rPr lang="en-US" sz="1800" dirty="0" smtClean="0">
                <a:solidFill>
                  <a:srgbClr val="444444"/>
                </a:solidFill>
                <a:latin typeface="Helvetica"/>
              </a:rPr>
              <a:t>Companies used it – but often not successfully …</a:t>
            </a:r>
          </a:p>
        </p:txBody>
      </p:sp>
      <p:sp>
        <p:nvSpPr>
          <p:cNvPr id="6" name="Textfeld 5"/>
          <p:cNvSpPr txBox="1"/>
          <p:nvPr/>
        </p:nvSpPr>
        <p:spPr>
          <a:xfrm>
            <a:off x="451927" y="3323842"/>
            <a:ext cx="8065404" cy="1015663"/>
          </a:xfrm>
          <a:prstGeom prst="rect">
            <a:avLst/>
          </a:prstGeom>
          <a:noFill/>
        </p:spPr>
        <p:txBody>
          <a:bodyPr wrap="square" rtlCol="0">
            <a:spAutoFit/>
          </a:bodyPr>
          <a:lstStyle/>
          <a:p>
            <a:r>
              <a:rPr lang="de-DE" sz="2000" b="0" dirty="0" smtClean="0"/>
              <a:t>„… </a:t>
            </a:r>
            <a:r>
              <a:rPr lang="de-DE" sz="2000" b="0" dirty="0" err="1" smtClean="0"/>
              <a:t>they</a:t>
            </a:r>
            <a:r>
              <a:rPr lang="de-DE" sz="2000" b="0" dirty="0" smtClean="0"/>
              <a:t> </a:t>
            </a:r>
            <a:r>
              <a:rPr lang="de-DE" sz="2000" b="0" dirty="0" err="1" smtClean="0"/>
              <a:t>have</a:t>
            </a:r>
            <a:r>
              <a:rPr lang="de-DE" sz="2000" b="0" dirty="0"/>
              <a:t> </a:t>
            </a:r>
            <a:r>
              <a:rPr lang="en-US" sz="2000" b="0" dirty="0" smtClean="0"/>
              <a:t>considered </a:t>
            </a:r>
            <a:r>
              <a:rPr lang="en-US" sz="2000" b="0" dirty="0"/>
              <a:t>it, often having adopted it for a project or two, </a:t>
            </a:r>
            <a:r>
              <a:rPr lang="en-US" sz="2000" b="0" dirty="0" smtClean="0"/>
              <a:t>and found </a:t>
            </a:r>
            <a:r>
              <a:rPr lang="en-US" sz="2000" b="0" dirty="0"/>
              <a:t>that it did not offer them advantages over their </a:t>
            </a:r>
            <a:r>
              <a:rPr lang="en-US" sz="2000" b="0" dirty="0" smtClean="0"/>
              <a:t>current, evolved </a:t>
            </a:r>
            <a:r>
              <a:rPr lang="en-US" sz="2000" b="0" dirty="0"/>
              <a:t>practices and representations</a:t>
            </a:r>
            <a:r>
              <a:rPr lang="en-US" sz="2000" b="0" dirty="0" smtClean="0"/>
              <a:t>.”</a:t>
            </a:r>
            <a:endParaRPr lang="en-US" sz="2000" dirty="0">
              <a:solidFill>
                <a:srgbClr val="444444"/>
              </a:solidFill>
              <a:latin typeface="Helvetica"/>
            </a:endParaRPr>
          </a:p>
        </p:txBody>
      </p:sp>
      <p:sp>
        <p:nvSpPr>
          <p:cNvPr id="7" name="Textfeld 6"/>
          <p:cNvSpPr txBox="1"/>
          <p:nvPr/>
        </p:nvSpPr>
        <p:spPr>
          <a:xfrm>
            <a:off x="467036" y="5343738"/>
            <a:ext cx="8065404" cy="707886"/>
          </a:xfrm>
          <a:prstGeom prst="rect">
            <a:avLst/>
          </a:prstGeom>
          <a:noFill/>
        </p:spPr>
        <p:txBody>
          <a:bodyPr wrap="square" rtlCol="0">
            <a:spAutoFit/>
          </a:bodyPr>
          <a:lstStyle/>
          <a:p>
            <a:r>
              <a:rPr lang="de-DE" sz="2000" b="0" dirty="0" smtClean="0"/>
              <a:t>„</a:t>
            </a:r>
            <a:r>
              <a:rPr lang="de-DE" sz="2000" b="0" dirty="0" err="1" smtClean="0"/>
              <a:t>What</a:t>
            </a:r>
            <a:r>
              <a:rPr lang="de-DE" sz="2000" b="0" dirty="0" smtClean="0"/>
              <a:t> </a:t>
            </a:r>
            <a:r>
              <a:rPr lang="de-DE" sz="2000" b="0" dirty="0"/>
              <a:t>was </a:t>
            </a:r>
            <a:r>
              <a:rPr lang="de-DE" sz="2000" b="0" dirty="0" err="1"/>
              <a:t>good</a:t>
            </a:r>
            <a:r>
              <a:rPr lang="de-DE" sz="2000" b="0" dirty="0"/>
              <a:t> </a:t>
            </a:r>
            <a:r>
              <a:rPr lang="de-DE" sz="2000" b="0" dirty="0" err="1" smtClean="0"/>
              <a:t>about</a:t>
            </a:r>
            <a:r>
              <a:rPr lang="de-DE" sz="2000" b="0" dirty="0"/>
              <a:t> </a:t>
            </a:r>
            <a:r>
              <a:rPr lang="en-US" sz="2000" b="0" dirty="0" smtClean="0"/>
              <a:t>UML </a:t>
            </a:r>
            <a:r>
              <a:rPr lang="en-US" sz="2000" b="0" dirty="0"/>
              <a:t>was not new, and what was new about UML was </a:t>
            </a:r>
            <a:r>
              <a:rPr lang="en-US" sz="2000" b="0" dirty="0" smtClean="0"/>
              <a:t>not </a:t>
            </a:r>
            <a:r>
              <a:rPr lang="de-DE" sz="2000" b="0" dirty="0" err="1" smtClean="0"/>
              <a:t>good</a:t>
            </a:r>
            <a:r>
              <a:rPr lang="de-DE" sz="2000" b="0" dirty="0"/>
              <a:t>.”</a:t>
            </a:r>
            <a:endParaRPr lang="en-US" sz="2000" dirty="0">
              <a:solidFill>
                <a:srgbClr val="444444"/>
              </a:solidFill>
              <a:latin typeface="Helvetica"/>
            </a:endParaRPr>
          </a:p>
        </p:txBody>
      </p:sp>
      <p:sp>
        <p:nvSpPr>
          <p:cNvPr id="8" name="Textfeld 7"/>
          <p:cNvSpPr txBox="1"/>
          <p:nvPr/>
        </p:nvSpPr>
        <p:spPr>
          <a:xfrm rot="1443762">
            <a:off x="5406717" y="2038789"/>
            <a:ext cx="2153651" cy="369332"/>
          </a:xfrm>
          <a:prstGeom prst="rect">
            <a:avLst/>
          </a:prstGeom>
          <a:solidFill>
            <a:srgbClr val="800000"/>
          </a:solidFill>
        </p:spPr>
        <p:txBody>
          <a:bodyPr wrap="square" rtlCol="0">
            <a:spAutoFit/>
          </a:bodyPr>
          <a:lstStyle/>
          <a:p>
            <a:r>
              <a:rPr lang="en-US" sz="1800" dirty="0" smtClean="0">
                <a:solidFill>
                  <a:schemeClr val="accent3"/>
                </a:solidFill>
                <a:latin typeface="Helvetica"/>
              </a:rPr>
              <a:t>From 1</a:t>
            </a:r>
            <a:r>
              <a:rPr lang="en-US" sz="1800" baseline="30000" dirty="0" smtClean="0">
                <a:solidFill>
                  <a:schemeClr val="accent3"/>
                </a:solidFill>
                <a:latin typeface="Helvetica"/>
              </a:rPr>
              <a:t>st</a:t>
            </a:r>
            <a:r>
              <a:rPr lang="en-US" sz="1800" dirty="0" smtClean="0">
                <a:solidFill>
                  <a:schemeClr val="accent3"/>
                </a:solidFill>
                <a:latin typeface="Helvetica"/>
              </a:rPr>
              <a:t> category</a:t>
            </a:r>
            <a:endParaRPr lang="en-US" sz="1800" dirty="0">
              <a:solidFill>
                <a:schemeClr val="accent3"/>
              </a:solidFill>
              <a:latin typeface="Helvetica"/>
            </a:endParaRPr>
          </a:p>
        </p:txBody>
      </p:sp>
      <p:sp>
        <p:nvSpPr>
          <p:cNvPr id="9" name="Textfeld 8"/>
          <p:cNvSpPr txBox="1"/>
          <p:nvPr/>
        </p:nvSpPr>
        <p:spPr>
          <a:xfrm>
            <a:off x="2051720" y="4312629"/>
            <a:ext cx="5796644" cy="646331"/>
          </a:xfrm>
          <a:prstGeom prst="rect">
            <a:avLst/>
          </a:prstGeom>
          <a:noFill/>
        </p:spPr>
        <p:txBody>
          <a:bodyPr wrap="square" rtlCol="0">
            <a:spAutoFit/>
          </a:bodyPr>
          <a:lstStyle/>
          <a:p>
            <a:r>
              <a:rPr lang="en-US" sz="1800" dirty="0" smtClean="0">
                <a:solidFill>
                  <a:srgbClr val="800000"/>
                </a:solidFill>
                <a:latin typeface="Helvetica"/>
              </a:rPr>
              <a:t>Question unanswered:  current practices and representations?</a:t>
            </a:r>
          </a:p>
        </p:txBody>
      </p:sp>
    </p:spTree>
    <p:extLst>
      <p:ext uri="{BB962C8B-B14F-4D97-AF65-F5344CB8AC3E}">
        <p14:creationId xmlns:p14="http://schemas.microsoft.com/office/powerpoint/2010/main" val="128310186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a:t>UML in </a:t>
            </a:r>
            <a:r>
              <a:rPr lang="de-DE" dirty="0" err="1" smtClean="0"/>
              <a:t>practice</a:t>
            </a:r>
            <a:r>
              <a:rPr lang="de-DE" dirty="0" smtClean="0"/>
              <a:t>: </a:t>
            </a:r>
            <a:r>
              <a:rPr lang="de-DE" dirty="0" err="1" smtClean="0"/>
              <a:t>problems</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37</a:t>
            </a:fld>
            <a:endParaRPr lang="de-DE"/>
          </a:p>
        </p:txBody>
      </p:sp>
      <p:sp>
        <p:nvSpPr>
          <p:cNvPr id="10" name="Textfeld 9"/>
          <p:cNvSpPr txBox="1"/>
          <p:nvPr/>
        </p:nvSpPr>
        <p:spPr>
          <a:xfrm>
            <a:off x="336950" y="1520956"/>
            <a:ext cx="8065404" cy="1754326"/>
          </a:xfrm>
          <a:prstGeom prst="rect">
            <a:avLst/>
          </a:prstGeom>
          <a:noFill/>
        </p:spPr>
        <p:txBody>
          <a:bodyPr wrap="square" rtlCol="0">
            <a:spAutoFit/>
          </a:bodyPr>
          <a:lstStyle/>
          <a:p>
            <a:endParaRPr lang="en-US" sz="1800" dirty="0" smtClean="0">
              <a:solidFill>
                <a:srgbClr val="444444"/>
              </a:solidFill>
              <a:latin typeface="Helvetica"/>
            </a:endParaRPr>
          </a:p>
          <a:p>
            <a:r>
              <a:rPr lang="en-US" sz="1800" dirty="0" smtClean="0">
                <a:solidFill>
                  <a:srgbClr val="444444"/>
                </a:solidFill>
                <a:latin typeface="Helvetica"/>
              </a:rPr>
              <a:t>Companies used it – but not successfully because of …</a:t>
            </a:r>
          </a:p>
          <a:p>
            <a:endParaRPr lang="en-US" sz="1800" dirty="0" smtClean="0">
              <a:solidFill>
                <a:srgbClr val="444444"/>
              </a:solidFill>
              <a:latin typeface="Helvetica"/>
            </a:endParaRPr>
          </a:p>
          <a:p>
            <a:pPr marL="342900" indent="-342900">
              <a:buFont typeface="+mj-lt"/>
              <a:buAutoNum type="arabicPeriod"/>
            </a:pPr>
            <a:r>
              <a:rPr lang="en-US" sz="1800" dirty="0" smtClean="0">
                <a:solidFill>
                  <a:srgbClr val="444444"/>
                </a:solidFill>
                <a:latin typeface="Helvetica"/>
              </a:rPr>
              <a:t>Complexity </a:t>
            </a:r>
          </a:p>
          <a:p>
            <a:pPr marL="342900" indent="-342900">
              <a:buFont typeface="+mj-lt"/>
              <a:buAutoNum type="arabicPeriod"/>
            </a:pPr>
            <a:r>
              <a:rPr lang="en-US" sz="1800" dirty="0">
                <a:solidFill>
                  <a:srgbClr val="444444"/>
                </a:solidFill>
                <a:latin typeface="Helvetica"/>
              </a:rPr>
              <a:t>I</a:t>
            </a:r>
            <a:r>
              <a:rPr lang="en-US" sz="1800" dirty="0" smtClean="0">
                <a:solidFill>
                  <a:srgbClr val="444444"/>
                </a:solidFill>
                <a:latin typeface="Helvetica"/>
              </a:rPr>
              <a:t>ssues </a:t>
            </a:r>
            <a:r>
              <a:rPr lang="en-US" sz="1800" dirty="0">
                <a:solidFill>
                  <a:srgbClr val="444444"/>
                </a:solidFill>
                <a:latin typeface="Helvetica"/>
              </a:rPr>
              <a:t>of </a:t>
            </a:r>
            <a:r>
              <a:rPr lang="en-US" sz="1800" dirty="0" smtClean="0">
                <a:solidFill>
                  <a:srgbClr val="444444"/>
                </a:solidFill>
                <a:latin typeface="Helvetica"/>
              </a:rPr>
              <a:t>transformation and </a:t>
            </a:r>
            <a:r>
              <a:rPr lang="en-US" sz="1800" dirty="0">
                <a:solidFill>
                  <a:srgbClr val="444444"/>
                </a:solidFill>
                <a:latin typeface="Helvetica"/>
              </a:rPr>
              <a:t>coordination between </a:t>
            </a:r>
            <a:r>
              <a:rPr lang="en-US" sz="1800" dirty="0" smtClean="0">
                <a:solidFill>
                  <a:srgbClr val="444444"/>
                </a:solidFill>
                <a:latin typeface="Helvetica"/>
              </a:rPr>
              <a:t>views</a:t>
            </a:r>
          </a:p>
          <a:p>
            <a:pPr marL="342900" indent="-342900">
              <a:buFont typeface="+mj-lt"/>
              <a:buAutoNum type="arabicPeriod"/>
            </a:pPr>
            <a:r>
              <a:rPr lang="en-US" sz="1800" dirty="0" smtClean="0">
                <a:solidFill>
                  <a:srgbClr val="444444"/>
                </a:solidFill>
                <a:latin typeface="Helvetica"/>
              </a:rPr>
              <a:t>Lack </a:t>
            </a:r>
            <a:r>
              <a:rPr lang="en-US" sz="1800" dirty="0">
                <a:solidFill>
                  <a:srgbClr val="444444"/>
                </a:solidFill>
                <a:latin typeface="Helvetica"/>
              </a:rPr>
              <a:t>of formal </a:t>
            </a:r>
            <a:r>
              <a:rPr lang="en-US" sz="1800" dirty="0" smtClean="0">
                <a:solidFill>
                  <a:srgbClr val="444444"/>
                </a:solidFill>
                <a:latin typeface="Helvetica"/>
              </a:rPr>
              <a:t>semantics </a:t>
            </a:r>
          </a:p>
        </p:txBody>
      </p:sp>
      <p:sp>
        <p:nvSpPr>
          <p:cNvPr id="6" name="Textfeld 5"/>
          <p:cNvSpPr txBox="1"/>
          <p:nvPr/>
        </p:nvSpPr>
        <p:spPr>
          <a:xfrm>
            <a:off x="336950" y="3789040"/>
            <a:ext cx="8065404" cy="1754326"/>
          </a:xfrm>
          <a:prstGeom prst="rect">
            <a:avLst/>
          </a:prstGeom>
          <a:noFill/>
        </p:spPr>
        <p:txBody>
          <a:bodyPr wrap="square" rtlCol="0">
            <a:spAutoFit/>
          </a:bodyPr>
          <a:lstStyle/>
          <a:p>
            <a:r>
              <a:rPr lang="en-US" sz="1800" dirty="0" smtClean="0">
                <a:solidFill>
                  <a:srgbClr val="444444"/>
                </a:solidFill>
                <a:latin typeface="Helvetica"/>
              </a:rPr>
              <a:t>“</a:t>
            </a:r>
            <a:r>
              <a:rPr lang="de-DE" sz="1800" b="0" dirty="0" smtClean="0"/>
              <a:t>UML </a:t>
            </a:r>
            <a:r>
              <a:rPr lang="de-DE" sz="1800" b="0" dirty="0" err="1" smtClean="0"/>
              <a:t>is</a:t>
            </a:r>
            <a:r>
              <a:rPr lang="de-DE" sz="1800" b="0" dirty="0"/>
              <a:t> </a:t>
            </a:r>
            <a:r>
              <a:rPr lang="en-US" sz="1800" b="0" dirty="0" smtClean="0"/>
              <a:t>a </a:t>
            </a:r>
            <a:r>
              <a:rPr lang="en-US" sz="1800" b="0" dirty="0"/>
              <a:t>graphical representation. There is no check on consistency,</a:t>
            </a:r>
          </a:p>
          <a:p>
            <a:r>
              <a:rPr lang="en-US" sz="1800" b="0" dirty="0"/>
              <a:t>redundancy, completeness or quality of the model what so ever</a:t>
            </a:r>
            <a:r>
              <a:rPr lang="en-US" sz="1800" b="0" dirty="0" smtClean="0"/>
              <a:t>.”</a:t>
            </a:r>
          </a:p>
          <a:p>
            <a:endParaRPr lang="en-US" sz="1800" b="0" dirty="0"/>
          </a:p>
          <a:p>
            <a:r>
              <a:rPr lang="en-US" sz="1800" b="0" dirty="0" smtClean="0"/>
              <a:t>“Modeling </a:t>
            </a:r>
            <a:r>
              <a:rPr lang="en-US" sz="1800" b="0" dirty="0"/>
              <a:t>a small project may not be a problem, but </a:t>
            </a:r>
            <a:r>
              <a:rPr lang="en-US" sz="1800" b="0" dirty="0" smtClean="0"/>
              <a:t>handling large </a:t>
            </a:r>
            <a:r>
              <a:rPr lang="en-US" sz="1800" b="0" dirty="0"/>
              <a:t>projects in UML forces you to go over the entire </a:t>
            </a:r>
            <a:r>
              <a:rPr lang="en-US" sz="1800" b="0" dirty="0" smtClean="0"/>
              <a:t>model every </a:t>
            </a:r>
            <a:r>
              <a:rPr lang="en-US" sz="1800" b="0" dirty="0"/>
              <a:t>time you want to change anything, to see what </a:t>
            </a:r>
            <a:r>
              <a:rPr lang="en-US" sz="1800" b="0" dirty="0" smtClean="0"/>
              <a:t>the consequences </a:t>
            </a:r>
            <a:r>
              <a:rPr lang="en-US" sz="1800" b="0" dirty="0"/>
              <a:t>for the rest of the model will be.”</a:t>
            </a:r>
            <a:endParaRPr lang="en-US" sz="1800" dirty="0">
              <a:solidFill>
                <a:srgbClr val="444444"/>
              </a:solidFill>
              <a:latin typeface="Helvetica"/>
            </a:endParaRPr>
          </a:p>
        </p:txBody>
      </p:sp>
      <p:sp>
        <p:nvSpPr>
          <p:cNvPr id="7" name="Textfeld 6"/>
          <p:cNvSpPr txBox="1"/>
          <p:nvPr/>
        </p:nvSpPr>
        <p:spPr>
          <a:xfrm rot="1443762">
            <a:off x="6465261" y="1744273"/>
            <a:ext cx="2153651" cy="369332"/>
          </a:xfrm>
          <a:prstGeom prst="rect">
            <a:avLst/>
          </a:prstGeom>
          <a:solidFill>
            <a:srgbClr val="800000"/>
          </a:solidFill>
        </p:spPr>
        <p:txBody>
          <a:bodyPr wrap="square" rtlCol="0">
            <a:spAutoFit/>
          </a:bodyPr>
          <a:lstStyle/>
          <a:p>
            <a:r>
              <a:rPr lang="en-US" sz="1800" dirty="0" smtClean="0">
                <a:solidFill>
                  <a:schemeClr val="accent3"/>
                </a:solidFill>
                <a:latin typeface="Helvetica"/>
              </a:rPr>
              <a:t>From 1</a:t>
            </a:r>
            <a:r>
              <a:rPr lang="en-US" sz="1800" baseline="30000" dirty="0" smtClean="0">
                <a:solidFill>
                  <a:schemeClr val="accent3"/>
                </a:solidFill>
                <a:latin typeface="Helvetica"/>
              </a:rPr>
              <a:t>st</a:t>
            </a:r>
            <a:r>
              <a:rPr lang="en-US" sz="1800" dirty="0" smtClean="0">
                <a:solidFill>
                  <a:schemeClr val="accent3"/>
                </a:solidFill>
                <a:latin typeface="Helvetica"/>
              </a:rPr>
              <a:t> category</a:t>
            </a:r>
            <a:endParaRPr lang="en-US" sz="1800" dirty="0">
              <a:solidFill>
                <a:schemeClr val="accent3"/>
              </a:solidFill>
              <a:latin typeface="Helvetica"/>
            </a:endParaRPr>
          </a:p>
        </p:txBody>
      </p:sp>
    </p:spTree>
    <p:extLst>
      <p:ext uri="{BB962C8B-B14F-4D97-AF65-F5344CB8AC3E}">
        <p14:creationId xmlns:p14="http://schemas.microsoft.com/office/powerpoint/2010/main" val="4167838927"/>
      </p:ext>
    </p:extLst>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a:t>UML in </a:t>
            </a:r>
            <a:r>
              <a:rPr lang="de-DE" dirty="0" err="1" smtClean="0"/>
              <a:t>practice</a:t>
            </a:r>
            <a:r>
              <a:rPr lang="de-DE" dirty="0" smtClean="0"/>
              <a:t>: </a:t>
            </a:r>
            <a:r>
              <a:rPr lang="de-DE" dirty="0" err="1" smtClean="0"/>
              <a:t>problems</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38</a:t>
            </a:fld>
            <a:endParaRPr lang="de-DE"/>
          </a:p>
        </p:txBody>
      </p:sp>
      <p:sp>
        <p:nvSpPr>
          <p:cNvPr id="10" name="Textfeld 9"/>
          <p:cNvSpPr txBox="1"/>
          <p:nvPr/>
        </p:nvSpPr>
        <p:spPr>
          <a:xfrm>
            <a:off x="336950" y="1520956"/>
            <a:ext cx="8065404" cy="2031325"/>
          </a:xfrm>
          <a:prstGeom prst="rect">
            <a:avLst/>
          </a:prstGeom>
          <a:noFill/>
        </p:spPr>
        <p:txBody>
          <a:bodyPr wrap="square" rtlCol="0">
            <a:spAutoFit/>
          </a:bodyPr>
          <a:lstStyle/>
          <a:p>
            <a:endParaRPr lang="en-US" sz="1800" dirty="0" smtClean="0">
              <a:solidFill>
                <a:srgbClr val="444444"/>
              </a:solidFill>
              <a:latin typeface="Helvetica"/>
            </a:endParaRPr>
          </a:p>
          <a:p>
            <a:r>
              <a:rPr lang="en-US" sz="1800" dirty="0" smtClean="0">
                <a:solidFill>
                  <a:srgbClr val="444444"/>
                </a:solidFill>
                <a:latin typeface="Helvetica"/>
              </a:rPr>
              <a:t>Companies used it – but not successfully because of …</a:t>
            </a:r>
          </a:p>
          <a:p>
            <a:endParaRPr lang="en-US" sz="1800" dirty="0" smtClean="0">
              <a:solidFill>
                <a:srgbClr val="444444"/>
              </a:solidFill>
              <a:latin typeface="Helvetica"/>
            </a:endParaRPr>
          </a:p>
          <a:p>
            <a:pPr marL="342900" indent="-342900">
              <a:buFont typeface="+mj-lt"/>
              <a:buAutoNum type="arabicPeriod"/>
            </a:pPr>
            <a:r>
              <a:rPr lang="en-US" sz="1800" dirty="0" smtClean="0">
                <a:solidFill>
                  <a:srgbClr val="444444"/>
                </a:solidFill>
                <a:latin typeface="Helvetica"/>
              </a:rPr>
              <a:t>Complexity </a:t>
            </a:r>
          </a:p>
          <a:p>
            <a:pPr marL="342900" indent="-342900">
              <a:buFont typeface="+mj-lt"/>
              <a:buAutoNum type="arabicPeriod"/>
            </a:pPr>
            <a:r>
              <a:rPr lang="en-US" sz="1800" dirty="0">
                <a:solidFill>
                  <a:srgbClr val="444444"/>
                </a:solidFill>
                <a:latin typeface="Helvetica"/>
              </a:rPr>
              <a:t>I</a:t>
            </a:r>
            <a:r>
              <a:rPr lang="en-US" sz="1800" dirty="0" smtClean="0">
                <a:solidFill>
                  <a:srgbClr val="444444"/>
                </a:solidFill>
                <a:latin typeface="Helvetica"/>
              </a:rPr>
              <a:t>ssues </a:t>
            </a:r>
            <a:r>
              <a:rPr lang="en-US" sz="1800" dirty="0">
                <a:solidFill>
                  <a:srgbClr val="444444"/>
                </a:solidFill>
                <a:latin typeface="Helvetica"/>
              </a:rPr>
              <a:t>of </a:t>
            </a:r>
            <a:r>
              <a:rPr lang="en-US" sz="1800" dirty="0" smtClean="0">
                <a:solidFill>
                  <a:srgbClr val="444444"/>
                </a:solidFill>
                <a:latin typeface="Helvetica"/>
              </a:rPr>
              <a:t>transformation and </a:t>
            </a:r>
            <a:r>
              <a:rPr lang="en-US" sz="1800" dirty="0">
                <a:solidFill>
                  <a:srgbClr val="444444"/>
                </a:solidFill>
                <a:latin typeface="Helvetica"/>
              </a:rPr>
              <a:t>coordination between </a:t>
            </a:r>
            <a:r>
              <a:rPr lang="en-US" sz="1800" dirty="0" smtClean="0">
                <a:solidFill>
                  <a:srgbClr val="444444"/>
                </a:solidFill>
                <a:latin typeface="Helvetica"/>
              </a:rPr>
              <a:t>views</a:t>
            </a:r>
          </a:p>
          <a:p>
            <a:pPr marL="342900" indent="-342900">
              <a:buFont typeface="+mj-lt"/>
              <a:buAutoNum type="arabicPeriod"/>
            </a:pPr>
            <a:r>
              <a:rPr lang="en-US" sz="1800" dirty="0" smtClean="0">
                <a:solidFill>
                  <a:srgbClr val="444444"/>
                </a:solidFill>
                <a:latin typeface="Helvetica"/>
              </a:rPr>
              <a:t>Lack </a:t>
            </a:r>
            <a:r>
              <a:rPr lang="en-US" sz="1800" dirty="0">
                <a:solidFill>
                  <a:srgbClr val="444444"/>
                </a:solidFill>
                <a:latin typeface="Helvetica"/>
              </a:rPr>
              <a:t>of formal </a:t>
            </a:r>
            <a:r>
              <a:rPr lang="en-US" sz="1800" dirty="0" smtClean="0">
                <a:solidFill>
                  <a:srgbClr val="444444"/>
                </a:solidFill>
                <a:latin typeface="Helvetica"/>
              </a:rPr>
              <a:t>semantics </a:t>
            </a:r>
          </a:p>
          <a:p>
            <a:pPr marL="342900" indent="-342900">
              <a:buFont typeface="+mj-lt"/>
              <a:buAutoNum type="arabicPeriod"/>
            </a:pPr>
            <a:r>
              <a:rPr lang="en-US" sz="1800" dirty="0" smtClean="0">
                <a:solidFill>
                  <a:srgbClr val="444444"/>
                </a:solidFill>
                <a:latin typeface="Helvetica"/>
              </a:rPr>
              <a:t>Lack of separation of expressions </a:t>
            </a:r>
            <a:r>
              <a:rPr lang="en-US" sz="1800" dirty="0">
                <a:solidFill>
                  <a:srgbClr val="444444"/>
                </a:solidFill>
                <a:latin typeface="Helvetica"/>
              </a:rPr>
              <a:t>of structure and behavior</a:t>
            </a:r>
          </a:p>
        </p:txBody>
      </p:sp>
      <p:sp>
        <p:nvSpPr>
          <p:cNvPr id="7" name="Textfeld 6"/>
          <p:cNvSpPr txBox="1"/>
          <p:nvPr/>
        </p:nvSpPr>
        <p:spPr>
          <a:xfrm>
            <a:off x="899592" y="4113076"/>
            <a:ext cx="5832648" cy="2062103"/>
          </a:xfrm>
          <a:prstGeom prst="rect">
            <a:avLst/>
          </a:prstGeom>
          <a:noFill/>
        </p:spPr>
        <p:txBody>
          <a:bodyPr wrap="square" rtlCol="0">
            <a:spAutoFit/>
          </a:bodyPr>
          <a:lstStyle/>
          <a:p>
            <a:r>
              <a:rPr lang="de-DE" sz="4000" b="0" dirty="0" err="1" smtClean="0"/>
              <a:t>Conclusions</a:t>
            </a:r>
            <a:r>
              <a:rPr lang="de-DE" sz="4000" b="0" dirty="0" smtClean="0"/>
              <a:t>: </a:t>
            </a:r>
          </a:p>
          <a:p>
            <a:r>
              <a:rPr lang="de-DE" sz="4000" b="0" dirty="0" smtClean="0"/>
              <a:t>- UML </a:t>
            </a:r>
            <a:r>
              <a:rPr lang="de-DE" sz="4000" b="0" dirty="0" err="1" smtClean="0"/>
              <a:t>at</a:t>
            </a:r>
            <a:r>
              <a:rPr lang="de-DE" sz="4000" b="0" dirty="0" smtClean="0"/>
              <a:t> </a:t>
            </a:r>
            <a:r>
              <a:rPr lang="de-DE" sz="4000" b="0" dirty="0" err="1" smtClean="0"/>
              <a:t>education</a:t>
            </a:r>
            <a:r>
              <a:rPr lang="de-DE" sz="4000" b="0" dirty="0" smtClean="0"/>
              <a:t>?</a:t>
            </a:r>
          </a:p>
          <a:p>
            <a:r>
              <a:rPr lang="de-DE" sz="4000" b="0" dirty="0" smtClean="0"/>
              <a:t>- UML </a:t>
            </a:r>
            <a:r>
              <a:rPr lang="de-DE" sz="4000" b="0" dirty="0" err="1" smtClean="0"/>
              <a:t>at</a:t>
            </a:r>
            <a:r>
              <a:rPr lang="de-DE" sz="4000" b="0" dirty="0" smtClean="0"/>
              <a:t> JCSE?       </a:t>
            </a:r>
            <a:r>
              <a:rPr lang="de-DE" sz="4800" dirty="0" smtClean="0">
                <a:sym typeface="Wingdings" pitchFamily="2" charset="2"/>
              </a:rPr>
              <a:t></a:t>
            </a:r>
            <a:r>
              <a:rPr lang="de-DE" sz="4000" b="0" dirty="0" smtClean="0">
                <a:sym typeface="Wingdings" pitchFamily="2" charset="2"/>
              </a:rPr>
              <a:t>  </a:t>
            </a:r>
            <a:r>
              <a:rPr lang="de-DE" sz="4000" b="0" dirty="0" smtClean="0"/>
              <a:t> </a:t>
            </a:r>
            <a:endParaRPr lang="de-DE" sz="4000" dirty="0"/>
          </a:p>
        </p:txBody>
      </p:sp>
    </p:spTree>
    <p:extLst>
      <p:ext uri="{BB962C8B-B14F-4D97-AF65-F5344CB8AC3E}">
        <p14:creationId xmlns:p14="http://schemas.microsoft.com/office/powerpoint/2010/main" val="2809983714"/>
      </p:ext>
    </p:extLst>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204" y="-15360"/>
            <a:ext cx="7793037" cy="1143000"/>
          </a:xfrm>
        </p:spPr>
        <p:txBody>
          <a:bodyPr/>
          <a:lstStyle/>
          <a:p>
            <a:r>
              <a:rPr lang="de-DE" dirty="0"/>
              <a:t>UML </a:t>
            </a:r>
            <a:r>
              <a:rPr lang="de-DE" dirty="0" err="1"/>
              <a:t>at</a:t>
            </a:r>
            <a:r>
              <a:rPr lang="de-DE" dirty="0"/>
              <a:t> </a:t>
            </a:r>
            <a:r>
              <a:rPr lang="de-DE" dirty="0" err="1"/>
              <a:t>education</a:t>
            </a:r>
            <a:r>
              <a:rPr lang="de-DE" dirty="0" smtClean="0"/>
              <a:t>? </a:t>
            </a:r>
            <a:endParaRPr lang="de-DE" dirty="0"/>
          </a:p>
        </p:txBody>
      </p:sp>
      <p:sp>
        <p:nvSpPr>
          <p:cNvPr id="3" name="Foliennummernplatzhalter 2"/>
          <p:cNvSpPr>
            <a:spLocks noGrp="1"/>
          </p:cNvSpPr>
          <p:nvPr>
            <p:ph type="sldNum" sz="quarter" idx="11"/>
          </p:nvPr>
        </p:nvSpPr>
        <p:spPr>
          <a:xfrm>
            <a:off x="5588756" y="6548772"/>
            <a:ext cx="1905000" cy="228600"/>
          </a:xfrm>
        </p:spPr>
        <p:txBody>
          <a:bodyPr/>
          <a:lstStyle/>
          <a:p>
            <a:pPr>
              <a:defRPr/>
            </a:pPr>
            <a:fld id="{312BABBA-E13A-45F5-BBE5-7FF7754F6971}" type="slidenum">
              <a:rPr lang="de-DE" smtClean="0"/>
              <a:pPr>
                <a:defRPr/>
              </a:pPr>
              <a:t>39</a:t>
            </a:fld>
            <a:endParaRPr lang="de-DE"/>
          </a:p>
        </p:txBody>
      </p:sp>
      <p:sp>
        <p:nvSpPr>
          <p:cNvPr id="4" name="Textfeld 3"/>
          <p:cNvSpPr txBox="1"/>
          <p:nvPr/>
        </p:nvSpPr>
        <p:spPr>
          <a:xfrm>
            <a:off x="251520" y="1677603"/>
            <a:ext cx="8557214" cy="1569660"/>
          </a:xfrm>
          <a:prstGeom prst="rect">
            <a:avLst/>
          </a:prstGeom>
          <a:noFill/>
        </p:spPr>
        <p:txBody>
          <a:bodyPr wrap="none" rtlCol="0">
            <a:spAutoFit/>
          </a:bodyPr>
          <a:lstStyle/>
          <a:p>
            <a:r>
              <a:rPr lang="de-DE" b="0" dirty="0" smtClean="0"/>
              <a:t>„… but</a:t>
            </a:r>
            <a:r>
              <a:rPr lang="de-DE" b="0" dirty="0"/>
              <a:t> </a:t>
            </a:r>
            <a:r>
              <a:rPr lang="en-US" b="0" dirty="0" smtClean="0"/>
              <a:t>there </a:t>
            </a:r>
            <a:r>
              <a:rPr lang="en-US" b="0" dirty="0"/>
              <a:t>are also practices that employ UML effectively in</a:t>
            </a:r>
          </a:p>
          <a:p>
            <a:r>
              <a:rPr lang="en-US" b="0" dirty="0"/>
              <a:t>reasoning about and communicating about design, both</a:t>
            </a:r>
          </a:p>
          <a:p>
            <a:r>
              <a:rPr lang="en-US" b="0" dirty="0"/>
              <a:t>individually and in collaborative </a:t>
            </a:r>
            <a:r>
              <a:rPr lang="en-US" b="0" dirty="0" smtClean="0"/>
              <a:t>dialogues” </a:t>
            </a:r>
          </a:p>
          <a:p>
            <a:r>
              <a:rPr lang="en-US" b="0" dirty="0" smtClean="0"/>
              <a:t>(conclusion part of this paper).</a:t>
            </a:r>
            <a:endParaRPr lang="de-DE" dirty="0"/>
          </a:p>
        </p:txBody>
      </p:sp>
      <p:sp>
        <p:nvSpPr>
          <p:cNvPr id="6" name="Textfeld 5"/>
          <p:cNvSpPr txBox="1"/>
          <p:nvPr/>
        </p:nvSpPr>
        <p:spPr>
          <a:xfrm>
            <a:off x="390573" y="3789040"/>
            <a:ext cx="5474576" cy="3046988"/>
          </a:xfrm>
          <a:prstGeom prst="rect">
            <a:avLst/>
          </a:prstGeom>
          <a:noFill/>
        </p:spPr>
        <p:txBody>
          <a:bodyPr wrap="none" rtlCol="0">
            <a:spAutoFit/>
          </a:bodyPr>
          <a:lstStyle/>
          <a:p>
            <a:r>
              <a:rPr lang="de-DE" b="0" dirty="0" err="1" smtClean="0"/>
              <a:t>What</a:t>
            </a:r>
            <a:r>
              <a:rPr lang="de-DE" b="0" dirty="0" smtClean="0"/>
              <a:t> </a:t>
            </a:r>
            <a:r>
              <a:rPr lang="de-DE" b="0" dirty="0" err="1" smtClean="0"/>
              <a:t>about</a:t>
            </a:r>
            <a:r>
              <a:rPr lang="de-DE" b="0" dirty="0" smtClean="0"/>
              <a:t> </a:t>
            </a:r>
            <a:r>
              <a:rPr lang="de-DE" b="0" dirty="0" err="1" smtClean="0"/>
              <a:t>other</a:t>
            </a:r>
            <a:r>
              <a:rPr lang="de-DE" b="0" dirty="0" smtClean="0"/>
              <a:t> </a:t>
            </a:r>
            <a:r>
              <a:rPr lang="de-DE" b="0" dirty="0" err="1" smtClean="0"/>
              <a:t>subjects</a:t>
            </a:r>
            <a:r>
              <a:rPr lang="de-DE" b="0" dirty="0" smtClean="0"/>
              <a:t> </a:t>
            </a:r>
            <a:r>
              <a:rPr lang="de-DE" b="0" dirty="0" err="1" smtClean="0"/>
              <a:t>at</a:t>
            </a:r>
            <a:r>
              <a:rPr lang="de-DE" b="0" dirty="0" smtClean="0"/>
              <a:t> </a:t>
            </a:r>
            <a:r>
              <a:rPr lang="de-DE" b="0" dirty="0" err="1" smtClean="0"/>
              <a:t>industry</a:t>
            </a:r>
            <a:r>
              <a:rPr lang="de-DE" b="0" dirty="0" smtClean="0"/>
              <a:t>?</a:t>
            </a:r>
          </a:p>
          <a:p>
            <a:pPr marL="342900" indent="-342900">
              <a:buFontTx/>
              <a:buChar char="-"/>
            </a:pPr>
            <a:r>
              <a:rPr lang="de-DE" b="0" dirty="0" err="1" smtClean="0"/>
              <a:t>Systematic</a:t>
            </a:r>
            <a:r>
              <a:rPr lang="de-DE" b="0" dirty="0" smtClean="0"/>
              <a:t> </a:t>
            </a:r>
            <a:r>
              <a:rPr lang="de-DE" b="0" dirty="0" err="1" smtClean="0"/>
              <a:t>testing</a:t>
            </a:r>
            <a:endParaRPr lang="de-DE" b="0" dirty="0" smtClean="0"/>
          </a:p>
          <a:p>
            <a:pPr marL="342900" indent="-342900">
              <a:buFontTx/>
              <a:buChar char="-"/>
            </a:pPr>
            <a:r>
              <a:rPr lang="de-DE" b="0" dirty="0" smtClean="0"/>
              <a:t>Software </a:t>
            </a:r>
            <a:r>
              <a:rPr lang="de-DE" b="0" dirty="0" err="1" smtClean="0"/>
              <a:t>architecture</a:t>
            </a:r>
            <a:endParaRPr lang="de-DE" b="0" dirty="0" smtClean="0"/>
          </a:p>
          <a:p>
            <a:pPr marL="342900" indent="-342900">
              <a:buFontTx/>
              <a:buChar char="-"/>
            </a:pPr>
            <a:r>
              <a:rPr lang="de-DE" b="0" dirty="0" smtClean="0"/>
              <a:t>Design </a:t>
            </a:r>
            <a:r>
              <a:rPr lang="de-DE" b="0" dirty="0" err="1" smtClean="0"/>
              <a:t>patterns</a:t>
            </a:r>
            <a:endParaRPr lang="de-DE" b="0" dirty="0" smtClean="0"/>
          </a:p>
          <a:p>
            <a:pPr marL="342900" indent="-342900">
              <a:buFontTx/>
              <a:buChar char="-"/>
            </a:pPr>
            <a:r>
              <a:rPr lang="de-DE" b="0" dirty="0" smtClean="0"/>
              <a:t>Formal </a:t>
            </a:r>
            <a:r>
              <a:rPr lang="de-DE" b="0" dirty="0" err="1" smtClean="0"/>
              <a:t>specifications</a:t>
            </a:r>
            <a:endParaRPr lang="de-DE" b="0" dirty="0" smtClean="0"/>
          </a:p>
          <a:p>
            <a:pPr marL="342900" indent="-342900">
              <a:buFontTx/>
              <a:buChar char="-"/>
            </a:pPr>
            <a:r>
              <a:rPr lang="de-DE" b="0" dirty="0" smtClean="0"/>
              <a:t>Petri </a:t>
            </a:r>
            <a:r>
              <a:rPr lang="de-DE" b="0" dirty="0" err="1" smtClean="0"/>
              <a:t>nets</a:t>
            </a:r>
            <a:endParaRPr lang="de-DE" b="0" dirty="0" smtClean="0"/>
          </a:p>
          <a:p>
            <a:pPr marL="342900" indent="-342900">
              <a:buFontTx/>
              <a:buChar char="-"/>
            </a:pPr>
            <a:r>
              <a:rPr lang="de-DE" b="0" dirty="0" smtClean="0"/>
              <a:t>…</a:t>
            </a:r>
          </a:p>
          <a:p>
            <a:endParaRPr lang="de-DE" dirty="0"/>
          </a:p>
        </p:txBody>
      </p:sp>
      <p:sp>
        <p:nvSpPr>
          <p:cNvPr id="7" name="Textfeld 6"/>
          <p:cNvSpPr txBox="1"/>
          <p:nvPr/>
        </p:nvSpPr>
        <p:spPr>
          <a:xfrm>
            <a:off x="5597610" y="4869159"/>
            <a:ext cx="3198311" cy="1200329"/>
          </a:xfrm>
          <a:prstGeom prst="rect">
            <a:avLst/>
          </a:prstGeom>
          <a:noFill/>
        </p:spPr>
        <p:txBody>
          <a:bodyPr wrap="none" rtlCol="0">
            <a:spAutoFit/>
          </a:bodyPr>
          <a:lstStyle/>
          <a:p>
            <a:r>
              <a:rPr lang="de-DE" b="0" dirty="0" smtClean="0"/>
              <a:t>Are </a:t>
            </a:r>
            <a:r>
              <a:rPr lang="de-DE" b="0" dirty="0" err="1" smtClean="0"/>
              <a:t>there</a:t>
            </a:r>
            <a:r>
              <a:rPr lang="de-DE" b="0" dirty="0" smtClean="0"/>
              <a:t> alternatives,</a:t>
            </a:r>
            <a:br>
              <a:rPr lang="de-DE" b="0" dirty="0" smtClean="0"/>
            </a:br>
            <a:r>
              <a:rPr lang="de-DE" b="0" dirty="0" smtClean="0"/>
              <a:t>e.g. </a:t>
            </a:r>
            <a:r>
              <a:rPr lang="de-DE" b="0" dirty="0" err="1" smtClean="0"/>
              <a:t>for</a:t>
            </a:r>
            <a:r>
              <a:rPr lang="de-DE" b="0" dirty="0" smtClean="0"/>
              <a:t> </a:t>
            </a:r>
            <a:r>
              <a:rPr lang="de-DE" b="0" dirty="0" err="1" smtClean="0"/>
              <a:t>modeling</a:t>
            </a:r>
            <a:r>
              <a:rPr lang="de-DE" b="0" dirty="0" smtClean="0"/>
              <a:t> a </a:t>
            </a:r>
            <a:br>
              <a:rPr lang="de-DE" b="0" dirty="0" smtClean="0"/>
            </a:br>
            <a:r>
              <a:rPr lang="de-DE" b="0" dirty="0" err="1" smtClean="0"/>
              <a:t>software</a:t>
            </a:r>
            <a:r>
              <a:rPr lang="de-DE" b="0" dirty="0" smtClean="0"/>
              <a:t> </a:t>
            </a:r>
            <a:r>
              <a:rPr lang="de-DE" b="0" dirty="0" err="1" smtClean="0"/>
              <a:t>system</a:t>
            </a:r>
            <a:r>
              <a:rPr lang="de-DE" b="0" dirty="0" smtClean="0"/>
              <a:t>?</a:t>
            </a:r>
          </a:p>
        </p:txBody>
      </p:sp>
    </p:spTree>
    <p:extLst>
      <p:ext uri="{BB962C8B-B14F-4D97-AF65-F5344CB8AC3E}">
        <p14:creationId xmlns:p14="http://schemas.microsoft.com/office/powerpoint/2010/main" val="340164466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3" descr="IEEE.2010.GIF"/>
          <p:cNvPicPr>
            <a:picLocks noChangeAspect="1"/>
          </p:cNvPicPr>
          <p:nvPr/>
        </p:nvPicPr>
        <p:blipFill>
          <a:blip r:embed="rId3" cstate="print"/>
          <a:srcRect/>
          <a:stretch>
            <a:fillRect/>
          </a:stretch>
        </p:blipFill>
        <p:spPr bwMode="auto">
          <a:xfrm>
            <a:off x="215516" y="116632"/>
            <a:ext cx="5355715" cy="3198552"/>
          </a:xfrm>
          <a:prstGeom prst="rect">
            <a:avLst/>
          </a:prstGeom>
          <a:noFill/>
          <a:ln w="9525">
            <a:noFill/>
            <a:miter lim="800000"/>
            <a:headEnd/>
            <a:tailEnd/>
          </a:ln>
        </p:spPr>
      </p:pic>
      <p:pic>
        <p:nvPicPr>
          <p:cNvPr id="3" name="Grafik 5" descr="ICSE.2011.jpg"/>
          <p:cNvPicPr>
            <a:picLocks noChangeAspect="1"/>
          </p:cNvPicPr>
          <p:nvPr/>
        </p:nvPicPr>
        <p:blipFill>
          <a:blip r:embed="rId4" cstate="print"/>
          <a:srcRect/>
          <a:stretch>
            <a:fillRect/>
          </a:stretch>
        </p:blipFill>
        <p:spPr bwMode="auto">
          <a:xfrm>
            <a:off x="4548195" y="287289"/>
            <a:ext cx="4316767" cy="3216591"/>
          </a:xfrm>
          <a:prstGeom prst="rect">
            <a:avLst/>
          </a:prstGeom>
          <a:noFill/>
          <a:ln w="9525">
            <a:noFill/>
            <a:miter lim="800000"/>
            <a:headEnd/>
            <a:tailEnd/>
          </a:ln>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733" y="3182018"/>
            <a:ext cx="4392008" cy="3435178"/>
          </a:xfrm>
          <a:prstGeom prst="rect">
            <a:avLst/>
          </a:prstGeom>
        </p:spPr>
      </p:pic>
      <p:pic>
        <p:nvPicPr>
          <p:cNvPr id="6" name="Grafik 5" descr="ICSE2012Zurich.jpg"/>
          <p:cNvPicPr>
            <a:picLocks noChangeAspect="1"/>
          </p:cNvPicPr>
          <p:nvPr/>
        </p:nvPicPr>
        <p:blipFill>
          <a:blip r:embed="rId6" cstate="print"/>
          <a:stretch>
            <a:fillRect/>
          </a:stretch>
        </p:blipFill>
        <p:spPr>
          <a:xfrm>
            <a:off x="426258" y="3315184"/>
            <a:ext cx="4567348" cy="2915530"/>
          </a:xfrm>
          <a:prstGeom prst="rect">
            <a:avLst/>
          </a:prstGeom>
        </p:spPr>
      </p:pic>
    </p:spTree>
    <p:extLst>
      <p:ext uri="{BB962C8B-B14F-4D97-AF65-F5344CB8AC3E}">
        <p14:creationId xmlns:p14="http://schemas.microsoft.com/office/powerpoint/2010/main" val="1695679457"/>
      </p:ext>
    </p:extLst>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33" y="2812033"/>
            <a:ext cx="8486775" cy="58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342803" y="0"/>
            <a:ext cx="7793037" cy="1143000"/>
          </a:xfrm>
        </p:spPr>
        <p:txBody>
          <a:bodyPr/>
          <a:lstStyle/>
          <a:p>
            <a:r>
              <a:rPr lang="de-DE" dirty="0" smtClean="0"/>
              <a:t>Contents </a:t>
            </a:r>
            <a:endParaRPr lang="de-DE" dirty="0"/>
          </a:p>
        </p:txBody>
      </p:sp>
      <p:sp>
        <p:nvSpPr>
          <p:cNvPr id="3" name="Inhaltsplatzhalter 2"/>
          <p:cNvSpPr>
            <a:spLocks noGrp="1"/>
          </p:cNvSpPr>
          <p:nvPr>
            <p:ph idx="1"/>
          </p:nvPr>
        </p:nvSpPr>
        <p:spPr>
          <a:xfrm>
            <a:off x="755068" y="1484784"/>
            <a:ext cx="8388932" cy="4824536"/>
          </a:xfrm>
        </p:spPr>
        <p:txBody>
          <a:bodyPr/>
          <a:lstStyle/>
          <a:p>
            <a:r>
              <a:rPr lang="de-DE" sz="2400" dirty="0" smtClean="0"/>
              <a:t>Background </a:t>
            </a:r>
            <a:r>
              <a:rPr lang="de-DE" sz="2400" dirty="0" err="1" smtClean="0"/>
              <a:t>and</a:t>
            </a:r>
            <a:r>
              <a:rPr lang="de-DE" sz="2400" dirty="0" smtClean="0"/>
              <a:t> </a:t>
            </a:r>
            <a:r>
              <a:rPr lang="de-DE" sz="2400" dirty="0" err="1"/>
              <a:t>o</a:t>
            </a:r>
            <a:r>
              <a:rPr lang="de-DE" sz="2400" dirty="0" err="1" smtClean="0"/>
              <a:t>verview</a:t>
            </a:r>
            <a:r>
              <a:rPr lang="de-DE" sz="2400" dirty="0" smtClean="0"/>
              <a:t> </a:t>
            </a:r>
          </a:p>
          <a:p>
            <a:r>
              <a:rPr lang="de-DE" sz="2400" dirty="0" err="1" smtClean="0"/>
              <a:t>Some</a:t>
            </a:r>
            <a:r>
              <a:rPr lang="de-DE" sz="2400" dirty="0" smtClean="0"/>
              <a:t> </a:t>
            </a:r>
            <a:r>
              <a:rPr lang="de-DE" sz="2400" dirty="0" err="1" smtClean="0"/>
              <a:t>statistics</a:t>
            </a:r>
            <a:r>
              <a:rPr lang="de-DE" sz="2400" dirty="0" smtClean="0"/>
              <a:t>: </a:t>
            </a:r>
            <a:r>
              <a:rPr lang="de-DE" sz="2400" dirty="0" err="1" smtClean="0"/>
              <a:t>main</a:t>
            </a:r>
            <a:r>
              <a:rPr lang="de-DE" sz="2400" dirty="0" smtClean="0"/>
              <a:t> </a:t>
            </a:r>
            <a:r>
              <a:rPr lang="de-DE" sz="2400" dirty="0" err="1" smtClean="0"/>
              <a:t>points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conference</a:t>
            </a:r>
            <a:endParaRPr lang="de-DE" sz="2400" dirty="0" smtClean="0"/>
          </a:p>
          <a:p>
            <a:r>
              <a:rPr lang="de-DE" sz="2400" dirty="0" err="1" smtClean="0"/>
              <a:t>Some</a:t>
            </a:r>
            <a:r>
              <a:rPr lang="de-DE" sz="2400" dirty="0" smtClean="0"/>
              <a:t> </a:t>
            </a:r>
            <a:r>
              <a:rPr lang="de-DE" sz="2400" dirty="0" err="1" smtClean="0"/>
              <a:t>selected</a:t>
            </a:r>
            <a:r>
              <a:rPr lang="de-DE" sz="2400" dirty="0" smtClean="0"/>
              <a:t> </a:t>
            </a:r>
            <a:r>
              <a:rPr lang="de-DE" sz="2400" dirty="0" err="1" smtClean="0"/>
              <a:t>papers</a:t>
            </a:r>
            <a:r>
              <a:rPr lang="de-DE" sz="2400" dirty="0" smtClean="0"/>
              <a:t> </a:t>
            </a:r>
            <a:r>
              <a:rPr lang="de-DE" sz="2400" dirty="0" err="1" smtClean="0"/>
              <a:t>of</a:t>
            </a:r>
            <a:r>
              <a:rPr lang="de-DE" sz="2400" dirty="0" smtClean="0"/>
              <a:t> ICSE 2013</a:t>
            </a:r>
          </a:p>
          <a:p>
            <a:r>
              <a:rPr lang="de-DE" sz="2400" dirty="0" err="1" smtClean="0"/>
              <a:t>Impressions</a:t>
            </a:r>
            <a:r>
              <a:rPr lang="de-DE" sz="2400" dirty="0" smtClean="0"/>
              <a:t> </a:t>
            </a:r>
            <a:r>
              <a:rPr lang="de-DE" sz="2400" dirty="0" err="1" smtClean="0"/>
              <a:t>from</a:t>
            </a:r>
            <a:r>
              <a:rPr lang="de-DE" sz="2400" dirty="0" smtClean="0"/>
              <a:t> CSEET</a:t>
            </a:r>
          </a:p>
          <a:p>
            <a:r>
              <a:rPr lang="de-DE" sz="2400" dirty="0" err="1" smtClean="0"/>
              <a:t>Organization</a:t>
            </a:r>
            <a:r>
              <a:rPr lang="de-DE" sz="2400" dirty="0" smtClean="0"/>
              <a:t>: </a:t>
            </a:r>
            <a:r>
              <a:rPr lang="de-DE" sz="2400" dirty="0" err="1" smtClean="0"/>
              <a:t>proceedings</a:t>
            </a:r>
            <a:r>
              <a:rPr lang="de-DE" sz="2400" dirty="0" smtClean="0"/>
              <a:t>, </a:t>
            </a:r>
            <a:r>
              <a:rPr lang="de-DE" sz="2400" dirty="0" err="1" smtClean="0"/>
              <a:t>commercials</a:t>
            </a:r>
            <a:r>
              <a:rPr lang="de-DE" sz="2400" dirty="0" smtClean="0"/>
              <a:t>, </a:t>
            </a:r>
            <a:r>
              <a:rPr lang="de-DE" sz="2400" dirty="0" err="1" smtClean="0"/>
              <a:t>sponsors</a:t>
            </a:r>
            <a:endParaRPr lang="de-DE" sz="2400" dirty="0" smtClean="0"/>
          </a:p>
          <a:p>
            <a:r>
              <a:rPr lang="de-DE" sz="2400" dirty="0" smtClean="0"/>
              <a:t>Conference </a:t>
            </a:r>
            <a:r>
              <a:rPr lang="de-DE" sz="2400" dirty="0" err="1" smtClean="0"/>
              <a:t>location</a:t>
            </a:r>
            <a:r>
              <a:rPr lang="de-DE" sz="2400" dirty="0" smtClean="0"/>
              <a:t>: San Francisco, </a:t>
            </a:r>
            <a:r>
              <a:rPr lang="de-DE" sz="2400" dirty="0" err="1" smtClean="0"/>
              <a:t>weather</a:t>
            </a:r>
            <a:r>
              <a:rPr lang="de-DE" sz="2400" dirty="0" smtClean="0"/>
              <a:t>, </a:t>
            </a:r>
            <a:r>
              <a:rPr lang="de-DE" sz="2400" dirty="0" err="1" smtClean="0"/>
              <a:t>sight</a:t>
            </a:r>
            <a:r>
              <a:rPr lang="de-DE" sz="2400" dirty="0" smtClean="0"/>
              <a:t> </a:t>
            </a:r>
            <a:r>
              <a:rPr lang="de-DE" sz="2400" dirty="0" err="1" smtClean="0"/>
              <a:t>seeing</a:t>
            </a:r>
            <a:r>
              <a:rPr lang="de-DE" sz="2400" dirty="0" smtClean="0"/>
              <a:t>/</a:t>
            </a:r>
            <a:r>
              <a:rPr lang="de-DE" sz="2400" dirty="0" err="1" smtClean="0"/>
              <a:t>tourism</a:t>
            </a:r>
            <a:r>
              <a:rPr lang="de-DE" sz="2400" dirty="0" smtClean="0"/>
              <a:t>, Berkeley, Stanford </a:t>
            </a:r>
          </a:p>
          <a:p>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40</a:t>
            </a:fld>
            <a:endParaRPr lang="de-DE"/>
          </a:p>
        </p:txBody>
      </p:sp>
      <p:sp>
        <p:nvSpPr>
          <p:cNvPr id="5" name="Textfeld 4"/>
          <p:cNvSpPr txBox="1"/>
          <p:nvPr/>
        </p:nvSpPr>
        <p:spPr>
          <a:xfrm rot="21112875">
            <a:off x="375300" y="5057447"/>
            <a:ext cx="8334141" cy="830997"/>
          </a:xfrm>
          <a:prstGeom prst="rect">
            <a:avLst/>
          </a:prstGeom>
          <a:noFill/>
        </p:spPr>
        <p:txBody>
          <a:bodyPr wrap="none" rtlCol="0">
            <a:spAutoFit/>
          </a:bodyPr>
          <a:lstStyle/>
          <a:p>
            <a:r>
              <a:rPr lang="de-DE" b="0" dirty="0" smtClean="0">
                <a:solidFill>
                  <a:srgbClr val="800000"/>
                </a:solidFill>
              </a:rPr>
              <a:t>CSEET:</a:t>
            </a:r>
          </a:p>
          <a:p>
            <a:r>
              <a:rPr lang="de-DE" b="0" dirty="0" smtClean="0">
                <a:solidFill>
                  <a:srgbClr val="800000"/>
                </a:solidFill>
              </a:rPr>
              <a:t>Conference on Software Engineering Education </a:t>
            </a:r>
            <a:r>
              <a:rPr lang="de-DE" b="0" dirty="0" err="1" smtClean="0">
                <a:solidFill>
                  <a:srgbClr val="800000"/>
                </a:solidFill>
              </a:rPr>
              <a:t>and</a:t>
            </a:r>
            <a:r>
              <a:rPr lang="de-DE" b="0" dirty="0" smtClean="0">
                <a:solidFill>
                  <a:srgbClr val="800000"/>
                </a:solidFill>
              </a:rPr>
              <a:t> Training</a:t>
            </a:r>
            <a:endParaRPr lang="de-DE" b="0" dirty="0">
              <a:solidFill>
                <a:srgbClr val="800000"/>
              </a:solidFill>
            </a:endParaRPr>
          </a:p>
        </p:txBody>
      </p:sp>
    </p:spTree>
    <p:extLst>
      <p:ext uri="{BB962C8B-B14F-4D97-AF65-F5344CB8AC3E}">
        <p14:creationId xmlns:p14="http://schemas.microsoft.com/office/powerpoint/2010/main" val="1683282365"/>
      </p:ext>
    </p:extLst>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3628" y="12432"/>
            <a:ext cx="7793037" cy="1143000"/>
          </a:xfrm>
        </p:spPr>
        <p:txBody>
          <a:bodyPr/>
          <a:lstStyle/>
          <a:p>
            <a:r>
              <a:rPr lang="de-DE" sz="3600" dirty="0" smtClean="0"/>
              <a:t>CSEET: </a:t>
            </a:r>
            <a:r>
              <a:rPr lang="de-DE" sz="3600" dirty="0" err="1" smtClean="0"/>
              <a:t>subjects</a:t>
            </a:r>
            <a:endParaRPr lang="de-DE" sz="3600" dirty="0"/>
          </a:p>
        </p:txBody>
      </p:sp>
      <p:sp>
        <p:nvSpPr>
          <p:cNvPr id="3" name="Inhaltsplatzhalter 2"/>
          <p:cNvSpPr>
            <a:spLocks noGrp="1"/>
          </p:cNvSpPr>
          <p:nvPr>
            <p:ph idx="1"/>
          </p:nvPr>
        </p:nvSpPr>
        <p:spPr>
          <a:xfrm>
            <a:off x="503548" y="2017713"/>
            <a:ext cx="8451540" cy="4114800"/>
          </a:xfrm>
        </p:spPr>
        <p:txBody>
          <a:bodyPr/>
          <a:lstStyle/>
          <a:p>
            <a:r>
              <a:rPr lang="de-DE" dirty="0" err="1"/>
              <a:t>S</a:t>
            </a:r>
            <a:r>
              <a:rPr lang="de-DE" dirty="0" err="1" smtClean="0"/>
              <a:t>ubjects</a:t>
            </a:r>
            <a:r>
              <a:rPr lang="de-DE" dirty="0" smtClean="0"/>
              <a:t>: SE </a:t>
            </a:r>
            <a:r>
              <a:rPr lang="de-DE" dirty="0" err="1" smtClean="0"/>
              <a:t>curricula</a:t>
            </a:r>
            <a:r>
              <a:rPr lang="de-DE" dirty="0" smtClean="0"/>
              <a:t>, </a:t>
            </a:r>
            <a:r>
              <a:rPr lang="de-DE" dirty="0" err="1" smtClean="0"/>
              <a:t>projects</a:t>
            </a:r>
            <a:r>
              <a:rPr lang="de-DE" dirty="0" smtClean="0"/>
              <a:t>, </a:t>
            </a:r>
            <a:r>
              <a:rPr lang="de-DE" dirty="0" err="1" smtClean="0"/>
              <a:t>processes</a:t>
            </a:r>
            <a:r>
              <a:rPr lang="de-DE" dirty="0" smtClean="0"/>
              <a:t> (incl. Agile </a:t>
            </a:r>
            <a:r>
              <a:rPr lang="de-DE" dirty="0" err="1" smtClean="0"/>
              <a:t>methods</a:t>
            </a:r>
            <a:r>
              <a:rPr lang="de-DE" dirty="0" smtClean="0"/>
              <a:t> </a:t>
            </a:r>
            <a:r>
              <a:rPr lang="de-DE" dirty="0" err="1" smtClean="0"/>
              <a:t>at</a:t>
            </a:r>
            <a:r>
              <a:rPr lang="de-DE" dirty="0" smtClean="0"/>
              <a:t> </a:t>
            </a:r>
            <a:r>
              <a:rPr lang="de-DE" dirty="0" err="1" smtClean="0"/>
              <a:t>courses</a:t>
            </a:r>
            <a:r>
              <a:rPr lang="de-DE" dirty="0" smtClean="0"/>
              <a:t>), </a:t>
            </a:r>
            <a:r>
              <a:rPr lang="de-DE" dirty="0" err="1" smtClean="0"/>
              <a:t>testing</a:t>
            </a:r>
            <a:r>
              <a:rPr lang="de-DE" dirty="0" smtClean="0"/>
              <a:t>, </a:t>
            </a:r>
            <a:r>
              <a:rPr lang="de-DE" dirty="0" err="1" smtClean="0"/>
              <a:t>architecture</a:t>
            </a:r>
            <a:r>
              <a:rPr lang="de-DE" dirty="0" smtClean="0"/>
              <a:t> …</a:t>
            </a:r>
          </a:p>
          <a:p>
            <a:r>
              <a:rPr lang="de-DE" dirty="0" smtClean="0"/>
              <a:t>(</a:t>
            </a:r>
            <a:r>
              <a:rPr lang="de-DE" dirty="0"/>
              <a:t>Educational) Projects, </a:t>
            </a:r>
            <a:r>
              <a:rPr lang="de-DE" dirty="0" err="1"/>
              <a:t>projects</a:t>
            </a:r>
            <a:r>
              <a:rPr lang="de-DE" dirty="0"/>
              <a:t>, </a:t>
            </a:r>
            <a:r>
              <a:rPr lang="de-DE" dirty="0" err="1"/>
              <a:t>projects</a:t>
            </a:r>
            <a:r>
              <a:rPr lang="de-DE" dirty="0"/>
              <a:t> </a:t>
            </a:r>
            <a:r>
              <a:rPr lang="de-DE" dirty="0" smtClean="0"/>
              <a:t>… </a:t>
            </a:r>
            <a:r>
              <a:rPr lang="de-DE" dirty="0" err="1" smtClean="0"/>
              <a:t>to</a:t>
            </a:r>
            <a:r>
              <a:rPr lang="de-DE" dirty="0" smtClean="0"/>
              <a:t> </a:t>
            </a:r>
            <a:r>
              <a:rPr lang="de-DE" dirty="0" err="1" smtClean="0"/>
              <a:t>motivate</a:t>
            </a:r>
            <a:r>
              <a:rPr lang="de-DE" dirty="0" smtClean="0"/>
              <a:t> </a:t>
            </a:r>
            <a:r>
              <a:rPr lang="de-DE" dirty="0" err="1" smtClean="0"/>
              <a:t>students</a:t>
            </a:r>
            <a:r>
              <a:rPr lang="de-DE" dirty="0" smtClean="0"/>
              <a:t> </a:t>
            </a:r>
            <a:r>
              <a:rPr lang="de-DE" dirty="0" err="1" smtClean="0"/>
              <a:t>and</a:t>
            </a:r>
            <a:r>
              <a:rPr lang="de-DE" dirty="0" smtClean="0"/>
              <a:t> </a:t>
            </a:r>
            <a:r>
              <a:rPr lang="de-DE" dirty="0" err="1" smtClean="0"/>
              <a:t>gain</a:t>
            </a:r>
            <a:r>
              <a:rPr lang="de-DE" dirty="0" smtClean="0"/>
              <a:t> </a:t>
            </a:r>
            <a:r>
              <a:rPr lang="de-DE" dirty="0" err="1" smtClean="0"/>
              <a:t>experience</a:t>
            </a:r>
            <a:r>
              <a:rPr lang="de-DE" dirty="0" smtClean="0"/>
              <a:t>;</a:t>
            </a:r>
            <a:br>
              <a:rPr lang="de-DE" dirty="0" smtClean="0"/>
            </a:br>
            <a:r>
              <a:rPr lang="de-DE" dirty="0" err="1"/>
              <a:t>s</a:t>
            </a:r>
            <a:r>
              <a:rPr lang="de-DE" dirty="0" err="1" smtClean="0"/>
              <a:t>tudents</a:t>
            </a:r>
            <a:r>
              <a:rPr lang="de-DE" dirty="0" smtClean="0"/>
              <a:t> </a:t>
            </a:r>
            <a:r>
              <a:rPr lang="de-DE" dirty="0" err="1" smtClean="0"/>
              <a:t>projects</a:t>
            </a:r>
            <a:r>
              <a:rPr lang="de-DE" dirty="0" smtClean="0"/>
              <a:t>: real-</a:t>
            </a:r>
            <a:r>
              <a:rPr lang="de-DE" dirty="0" err="1" smtClean="0"/>
              <a:t>life</a:t>
            </a:r>
            <a:r>
              <a:rPr lang="de-DE" dirty="0" smtClean="0"/>
              <a:t>, </a:t>
            </a:r>
            <a:r>
              <a:rPr lang="de-DE" dirty="0" err="1" smtClean="0"/>
              <a:t>with</a:t>
            </a:r>
            <a:r>
              <a:rPr lang="de-DE" dirty="0" smtClean="0"/>
              <a:t> </a:t>
            </a:r>
            <a:r>
              <a:rPr lang="de-DE" dirty="0" err="1" smtClean="0"/>
              <a:t>industry</a:t>
            </a:r>
            <a:r>
              <a:rPr lang="de-DE" dirty="0" smtClean="0"/>
              <a:t>, team-</a:t>
            </a:r>
            <a:r>
              <a:rPr lang="de-DE" dirty="0" err="1" smtClean="0"/>
              <a:t>work</a:t>
            </a:r>
            <a:r>
              <a:rPr lang="de-DE" dirty="0" smtClean="0"/>
              <a:t>, </a:t>
            </a:r>
            <a:r>
              <a:rPr lang="de-DE" dirty="0" err="1" smtClean="0"/>
              <a:t>social</a:t>
            </a:r>
            <a:r>
              <a:rPr lang="de-DE" dirty="0" smtClean="0"/>
              <a:t> </a:t>
            </a:r>
            <a:r>
              <a:rPr lang="de-DE" dirty="0" err="1" smtClean="0"/>
              <a:t>abilities</a:t>
            </a:r>
            <a:r>
              <a:rPr lang="de-DE" dirty="0" smtClean="0"/>
              <a:t> … </a:t>
            </a:r>
          </a:p>
          <a:p>
            <a:pPr marL="0" indent="0">
              <a:buNone/>
            </a:pPr>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41</a:t>
            </a:fld>
            <a:endParaRPr lang="de-DE"/>
          </a:p>
        </p:txBody>
      </p:sp>
    </p:spTree>
    <p:extLst>
      <p:ext uri="{BB962C8B-B14F-4D97-AF65-F5344CB8AC3E}">
        <p14:creationId xmlns:p14="http://schemas.microsoft.com/office/powerpoint/2010/main" val="129085973"/>
      </p:ext>
    </p:extLst>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3998" y="-7147"/>
            <a:ext cx="7793037" cy="1143000"/>
          </a:xfrm>
        </p:spPr>
        <p:txBody>
          <a:bodyPr/>
          <a:lstStyle/>
          <a:p>
            <a:r>
              <a:rPr lang="de-DE" dirty="0" smtClean="0"/>
              <a:t>CSEET </a:t>
            </a:r>
            <a:r>
              <a:rPr lang="de-DE" dirty="0" err="1" smtClean="0"/>
              <a:t>Tutorial</a:t>
            </a:r>
            <a:r>
              <a:rPr lang="de-DE" dirty="0"/>
              <a:t> </a:t>
            </a:r>
            <a:r>
              <a:rPr lang="de-DE" dirty="0" smtClean="0"/>
              <a:t>on </a:t>
            </a:r>
            <a:r>
              <a:rPr lang="de-DE" dirty="0" err="1" smtClean="0"/>
              <a:t>Testing</a:t>
            </a:r>
            <a:endParaRPr lang="de-DE" dirty="0"/>
          </a:p>
        </p:txBody>
      </p:sp>
      <p:sp>
        <p:nvSpPr>
          <p:cNvPr id="3" name="Inhaltsplatzhalter 2"/>
          <p:cNvSpPr>
            <a:spLocks noGrp="1"/>
          </p:cNvSpPr>
          <p:nvPr>
            <p:ph idx="1"/>
          </p:nvPr>
        </p:nvSpPr>
        <p:spPr>
          <a:xfrm>
            <a:off x="647564" y="4977172"/>
            <a:ext cx="7772400" cy="1740780"/>
          </a:xfrm>
        </p:spPr>
        <p:txBody>
          <a:bodyPr/>
          <a:lstStyle/>
          <a:p>
            <a:pPr marL="0" indent="0">
              <a:buNone/>
            </a:pPr>
            <a:r>
              <a:rPr lang="en-US" dirty="0" smtClean="0">
                <a:hlinkClick r:id="rId2"/>
              </a:rPr>
              <a:t>http</a:t>
            </a:r>
            <a:r>
              <a:rPr lang="en-US" dirty="0">
                <a:hlinkClick r:id="rId2"/>
              </a:rPr>
              <a:t>://web-cat.org/cseet2013</a:t>
            </a:r>
            <a:r>
              <a:rPr lang="en-US" dirty="0" smtClean="0">
                <a:hlinkClick r:id="rId2"/>
              </a:rPr>
              <a:t>/</a:t>
            </a:r>
            <a:endParaRPr lang="en-US" dirty="0" smtClean="0"/>
          </a:p>
          <a:p>
            <a:pPr marL="0" indent="0">
              <a:buNone/>
            </a:pPr>
            <a:r>
              <a:rPr lang="en-US" dirty="0" smtClean="0"/>
              <a:t>Stephen Edwards, Virginia Tech University </a:t>
            </a:r>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42</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36" y="1340768"/>
            <a:ext cx="8743950" cy="3479800"/>
          </a:xfrm>
          <a:prstGeom prst="rect">
            <a:avLst/>
          </a:prstGeom>
        </p:spPr>
      </p:pic>
      <p:sp>
        <p:nvSpPr>
          <p:cNvPr id="6" name="Textfeld 5"/>
          <p:cNvSpPr txBox="1"/>
          <p:nvPr/>
        </p:nvSpPr>
        <p:spPr>
          <a:xfrm rot="1096401">
            <a:off x="6131048" y="3717032"/>
            <a:ext cx="2892138" cy="830997"/>
          </a:xfrm>
          <a:prstGeom prst="rect">
            <a:avLst/>
          </a:prstGeom>
          <a:noFill/>
        </p:spPr>
        <p:txBody>
          <a:bodyPr wrap="none" rtlCol="0">
            <a:spAutoFit/>
          </a:bodyPr>
          <a:lstStyle/>
          <a:p>
            <a:r>
              <a:rPr lang="de-DE" dirty="0" err="1" smtClean="0"/>
              <a:t>No</a:t>
            </a:r>
            <a:r>
              <a:rPr lang="de-DE" dirty="0" smtClean="0"/>
              <a:t> </a:t>
            </a:r>
            <a:r>
              <a:rPr lang="de-DE" dirty="0" err="1" smtClean="0"/>
              <a:t>programming</a:t>
            </a:r>
            <a:r>
              <a:rPr lang="de-DE" dirty="0" smtClean="0"/>
              <a:t> </a:t>
            </a:r>
            <a:br>
              <a:rPr lang="de-DE" dirty="0" smtClean="0"/>
            </a:br>
            <a:r>
              <a:rPr lang="de-DE" dirty="0" err="1" smtClean="0"/>
              <a:t>without</a:t>
            </a:r>
            <a:r>
              <a:rPr lang="de-DE" dirty="0" smtClean="0"/>
              <a:t> </a:t>
            </a:r>
            <a:r>
              <a:rPr lang="de-DE" dirty="0" err="1" smtClean="0"/>
              <a:t>testing</a:t>
            </a:r>
            <a:endParaRPr lang="de-DE" dirty="0"/>
          </a:p>
        </p:txBody>
      </p:sp>
    </p:spTree>
    <p:extLst>
      <p:ext uri="{BB962C8B-B14F-4D97-AF65-F5344CB8AC3E}">
        <p14:creationId xmlns:p14="http://schemas.microsoft.com/office/powerpoint/2010/main" val="10344907"/>
      </p:ext>
    </p:extLst>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612" y="0"/>
            <a:ext cx="8117581" cy="1143000"/>
          </a:xfrm>
        </p:spPr>
        <p:txBody>
          <a:bodyPr/>
          <a:lstStyle/>
          <a:p>
            <a:r>
              <a:rPr lang="de-DE" sz="3200" dirty="0" smtClean="0"/>
              <a:t>Project „Ensemble“: a JCSE-</a:t>
            </a:r>
            <a:r>
              <a:rPr lang="de-DE" sz="3200" dirty="0" err="1" smtClean="0"/>
              <a:t>related</a:t>
            </a:r>
            <a:r>
              <a:rPr lang="de-DE" sz="3200" dirty="0" smtClean="0"/>
              <a:t> </a:t>
            </a:r>
            <a:r>
              <a:rPr lang="de-DE" sz="3200" dirty="0" err="1" smtClean="0"/>
              <a:t>project</a:t>
            </a:r>
            <a:r>
              <a:rPr lang="de-DE" sz="3200" dirty="0" smtClean="0"/>
              <a:t> </a:t>
            </a:r>
            <a:r>
              <a:rPr lang="de-DE" sz="3200" dirty="0" err="1" smtClean="0"/>
              <a:t>for</a:t>
            </a:r>
            <a:r>
              <a:rPr lang="de-DE" sz="3200" dirty="0" smtClean="0"/>
              <a:t> </a:t>
            </a:r>
            <a:r>
              <a:rPr lang="de-DE" sz="3200" dirty="0" err="1" smtClean="0"/>
              <a:t>teaching</a:t>
            </a:r>
            <a:r>
              <a:rPr lang="de-DE" sz="3200" dirty="0" smtClean="0"/>
              <a:t> </a:t>
            </a:r>
            <a:r>
              <a:rPr lang="de-DE" sz="3200" dirty="0" err="1" smtClean="0"/>
              <a:t>materials</a:t>
            </a:r>
            <a:endParaRPr lang="de-DE" sz="3200" dirty="0"/>
          </a:p>
        </p:txBody>
      </p:sp>
      <p:sp>
        <p:nvSpPr>
          <p:cNvPr id="3" name="Inhaltsplatzhalter 2"/>
          <p:cNvSpPr>
            <a:spLocks noGrp="1"/>
          </p:cNvSpPr>
          <p:nvPr>
            <p:ph idx="1"/>
          </p:nvPr>
        </p:nvSpPr>
        <p:spPr>
          <a:xfrm>
            <a:off x="431540" y="1880828"/>
            <a:ext cx="8451540" cy="4114800"/>
          </a:xfrm>
        </p:spPr>
        <p:txBody>
          <a:bodyPr/>
          <a:lstStyle/>
          <a:p>
            <a:r>
              <a:rPr lang="de-DE" sz="2400" dirty="0" smtClean="0"/>
              <a:t>NSF </a:t>
            </a:r>
            <a:r>
              <a:rPr lang="de-DE" sz="2400" dirty="0" err="1" smtClean="0"/>
              <a:t>supported</a:t>
            </a:r>
            <a:r>
              <a:rPr lang="de-DE" sz="2400" dirty="0" smtClean="0"/>
              <a:t> (National Science </a:t>
            </a:r>
            <a:r>
              <a:rPr lang="de-DE" sz="2400" dirty="0" err="1" smtClean="0"/>
              <a:t>Foundation</a:t>
            </a:r>
            <a:r>
              <a:rPr lang="de-DE" sz="2400" dirty="0" smtClean="0"/>
              <a:t>)</a:t>
            </a:r>
          </a:p>
          <a:p>
            <a:r>
              <a:rPr lang="en-US" sz="2400" dirty="0"/>
              <a:t>D</a:t>
            </a:r>
            <a:r>
              <a:rPr lang="en-US" sz="2400" dirty="0" smtClean="0"/>
              <a:t>igital </a:t>
            </a:r>
            <a:r>
              <a:rPr lang="en-US" sz="2400" dirty="0"/>
              <a:t>library of all computing education </a:t>
            </a:r>
            <a:r>
              <a:rPr lang="en-US" sz="2400" dirty="0" smtClean="0"/>
              <a:t>materials</a:t>
            </a:r>
          </a:p>
          <a:p>
            <a:r>
              <a:rPr lang="en-US" sz="2400" dirty="0"/>
              <a:t>SWENET </a:t>
            </a:r>
            <a:r>
              <a:rPr lang="en-US" sz="2400" dirty="0" smtClean="0"/>
              <a:t>(Collection of SE course materials of 6 US universities -American JCSE</a:t>
            </a:r>
            <a:r>
              <a:rPr lang="en-US" sz="2400" dirty="0" smtClean="0">
                <a:sym typeface="Wingdings" pitchFamily="2" charset="2"/>
              </a:rPr>
              <a:t></a:t>
            </a:r>
            <a:r>
              <a:rPr lang="en-US" sz="2400" dirty="0" smtClean="0"/>
              <a:t>) has </a:t>
            </a:r>
            <a:r>
              <a:rPr lang="en-US" sz="2400" dirty="0"/>
              <a:t>been included as one of the collections in </a:t>
            </a:r>
            <a:r>
              <a:rPr lang="en-US" sz="2400" dirty="0" smtClean="0"/>
              <a:t>Ensemble </a:t>
            </a:r>
          </a:p>
          <a:p>
            <a:r>
              <a:rPr lang="de-DE" sz="2400" dirty="0"/>
              <a:t>Greg </a:t>
            </a:r>
            <a:r>
              <a:rPr lang="de-DE" sz="2400" dirty="0" err="1" smtClean="0"/>
              <a:t>Hislop</a:t>
            </a:r>
            <a:r>
              <a:rPr lang="de-DE" sz="2400" dirty="0" smtClean="0"/>
              <a:t> (</a:t>
            </a:r>
            <a:r>
              <a:rPr lang="de-DE" sz="2400" dirty="0" err="1" smtClean="0"/>
              <a:t>co</a:t>
            </a:r>
            <a:r>
              <a:rPr lang="de-DE" sz="2400" dirty="0" smtClean="0"/>
              <a:t>-project </a:t>
            </a:r>
            <a:r>
              <a:rPr lang="de-DE" sz="2400" dirty="0" err="1" smtClean="0"/>
              <a:t>leader</a:t>
            </a:r>
            <a:r>
              <a:rPr lang="de-DE" sz="2400" dirty="0" smtClean="0"/>
              <a:t>): </a:t>
            </a:r>
            <a:r>
              <a:rPr lang="en-US" sz="2400" dirty="0" smtClean="0"/>
              <a:t>encourages us to making JCSE </a:t>
            </a:r>
            <a:r>
              <a:rPr lang="en-US" sz="2400" dirty="0"/>
              <a:t>visible through </a:t>
            </a:r>
            <a:r>
              <a:rPr lang="en-US" sz="2400" dirty="0" smtClean="0"/>
              <a:t>Ensemble</a:t>
            </a:r>
            <a:br>
              <a:rPr lang="en-US" sz="2400" dirty="0" smtClean="0"/>
            </a:br>
            <a:r>
              <a:rPr lang="en-US" sz="2400" dirty="0" smtClean="0"/>
              <a:t>(needs meta data of JCSE)</a:t>
            </a:r>
          </a:p>
          <a:p>
            <a:r>
              <a:rPr lang="en-US" sz="2400" dirty="0" smtClean="0">
                <a:hlinkClick r:id="rId2"/>
              </a:rPr>
              <a:t>http</a:t>
            </a:r>
            <a:r>
              <a:rPr lang="en-US" sz="2400" dirty="0">
                <a:hlinkClick r:id="rId2"/>
              </a:rPr>
              <a:t>://computingportal.org</a:t>
            </a:r>
            <a:r>
              <a:rPr lang="en-US" sz="2400" dirty="0" smtClean="0">
                <a:hlinkClick r:id="rId2"/>
              </a:rPr>
              <a:t>/</a:t>
            </a:r>
            <a:r>
              <a:rPr lang="en-US" sz="2400" dirty="0" smtClean="0"/>
              <a:t> </a:t>
            </a:r>
          </a:p>
          <a:p>
            <a:endParaRPr lang="en-US" sz="2800" dirty="0" smtClean="0"/>
          </a:p>
          <a:p>
            <a:pPr marL="0" indent="0">
              <a:buNone/>
            </a:pPr>
            <a:endParaRPr lang="en-US" sz="2800" dirty="0" smtClean="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43</a:t>
            </a:fld>
            <a:endParaRPr lang="de-DE"/>
          </a:p>
        </p:txBody>
      </p:sp>
    </p:spTree>
    <p:extLst>
      <p:ext uri="{BB962C8B-B14F-4D97-AF65-F5344CB8AC3E}">
        <p14:creationId xmlns:p14="http://schemas.microsoft.com/office/powerpoint/2010/main" val="2016726033"/>
      </p:ext>
    </p:extLst>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 y="1808820"/>
            <a:ext cx="9134012" cy="4577769"/>
          </a:xfrm>
          <a:prstGeom prst="rect">
            <a:avLst/>
          </a:prstGeom>
          <a:ln w="28575">
            <a:solidFill>
              <a:srgbClr val="0000CC"/>
            </a:solidFill>
          </a:ln>
        </p:spPr>
      </p:pic>
      <p:sp>
        <p:nvSpPr>
          <p:cNvPr id="2" name="Titel 1"/>
          <p:cNvSpPr>
            <a:spLocks noGrp="1"/>
          </p:cNvSpPr>
          <p:nvPr>
            <p:ph type="title"/>
          </p:nvPr>
        </p:nvSpPr>
        <p:spPr>
          <a:xfrm>
            <a:off x="1547664" y="0"/>
            <a:ext cx="7793037" cy="1143000"/>
          </a:xfrm>
        </p:spPr>
        <p:txBody>
          <a:bodyPr/>
          <a:lstStyle/>
          <a:p>
            <a:r>
              <a:rPr lang="de-DE" dirty="0" smtClean="0"/>
              <a:t>Ensemble </a:t>
            </a:r>
            <a:r>
              <a:rPr lang="de-DE" dirty="0" err="1" smtClean="0"/>
              <a:t>website</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44</a:t>
            </a:fld>
            <a:endParaRPr lang="de-DE"/>
          </a:p>
        </p:txBody>
      </p:sp>
    </p:spTree>
    <p:extLst>
      <p:ext uri="{BB962C8B-B14F-4D97-AF65-F5344CB8AC3E}">
        <p14:creationId xmlns:p14="http://schemas.microsoft.com/office/powerpoint/2010/main" val="689689748"/>
      </p:ext>
    </p:extLst>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45</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3004"/>
            <a:ext cx="9144000" cy="5294996"/>
          </a:xfrm>
          <a:prstGeom prst="rect">
            <a:avLst/>
          </a:prstGeom>
        </p:spPr>
      </p:pic>
      <p:sp>
        <p:nvSpPr>
          <p:cNvPr id="5" name="Titel 1"/>
          <p:cNvSpPr>
            <a:spLocks noGrp="1"/>
          </p:cNvSpPr>
          <p:nvPr>
            <p:ph type="title"/>
          </p:nvPr>
        </p:nvSpPr>
        <p:spPr>
          <a:xfrm>
            <a:off x="1043608" y="0"/>
            <a:ext cx="7793037" cy="1143000"/>
          </a:xfrm>
        </p:spPr>
        <p:txBody>
          <a:bodyPr/>
          <a:lstStyle/>
          <a:p>
            <a:r>
              <a:rPr lang="de-DE" sz="3600" dirty="0" smtClean="0"/>
              <a:t>Ensemble: </a:t>
            </a:r>
            <a:r>
              <a:rPr lang="de-DE" sz="3600" dirty="0" err="1" smtClean="0"/>
              <a:t>some</a:t>
            </a:r>
            <a:r>
              <a:rPr lang="de-DE" sz="3600" dirty="0" smtClean="0"/>
              <a:t> </a:t>
            </a:r>
            <a:r>
              <a:rPr lang="de-DE" sz="3600" dirty="0" err="1" smtClean="0"/>
              <a:t>examples</a:t>
            </a:r>
            <a:endParaRPr lang="de-DE" sz="3600" dirty="0"/>
          </a:p>
        </p:txBody>
      </p:sp>
    </p:spTree>
    <p:extLst>
      <p:ext uri="{BB962C8B-B14F-4D97-AF65-F5344CB8AC3E}">
        <p14:creationId xmlns:p14="http://schemas.microsoft.com/office/powerpoint/2010/main" val="369912825"/>
      </p:ext>
    </p:extLst>
  </p:cSld>
  <p:clrMapOvr>
    <a:masterClrMapping/>
  </p:clrMapOvr>
  <p:transition>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33" y="3208077"/>
            <a:ext cx="8486775" cy="58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342803" y="0"/>
            <a:ext cx="7793037" cy="1143000"/>
          </a:xfrm>
        </p:spPr>
        <p:txBody>
          <a:bodyPr/>
          <a:lstStyle/>
          <a:p>
            <a:r>
              <a:rPr lang="de-DE" dirty="0" smtClean="0"/>
              <a:t>Contents </a:t>
            </a:r>
            <a:endParaRPr lang="de-DE" dirty="0"/>
          </a:p>
        </p:txBody>
      </p:sp>
      <p:sp>
        <p:nvSpPr>
          <p:cNvPr id="3" name="Inhaltsplatzhalter 2"/>
          <p:cNvSpPr>
            <a:spLocks noGrp="1"/>
          </p:cNvSpPr>
          <p:nvPr>
            <p:ph idx="1"/>
          </p:nvPr>
        </p:nvSpPr>
        <p:spPr>
          <a:xfrm>
            <a:off x="755068" y="1484784"/>
            <a:ext cx="8388932" cy="4824536"/>
          </a:xfrm>
        </p:spPr>
        <p:txBody>
          <a:bodyPr/>
          <a:lstStyle/>
          <a:p>
            <a:r>
              <a:rPr lang="de-DE" sz="2400" dirty="0" smtClean="0"/>
              <a:t>Background </a:t>
            </a:r>
            <a:r>
              <a:rPr lang="de-DE" sz="2400" dirty="0" err="1" smtClean="0"/>
              <a:t>and</a:t>
            </a:r>
            <a:r>
              <a:rPr lang="de-DE" sz="2400" dirty="0" smtClean="0"/>
              <a:t> </a:t>
            </a:r>
            <a:r>
              <a:rPr lang="de-DE" sz="2400" dirty="0" err="1"/>
              <a:t>o</a:t>
            </a:r>
            <a:r>
              <a:rPr lang="de-DE" sz="2400" dirty="0" err="1" smtClean="0"/>
              <a:t>verview</a:t>
            </a:r>
            <a:r>
              <a:rPr lang="de-DE" sz="2400" dirty="0" smtClean="0"/>
              <a:t> </a:t>
            </a:r>
          </a:p>
          <a:p>
            <a:r>
              <a:rPr lang="de-DE" sz="2400" dirty="0" err="1" smtClean="0"/>
              <a:t>Some</a:t>
            </a:r>
            <a:r>
              <a:rPr lang="de-DE" sz="2400" dirty="0" smtClean="0"/>
              <a:t> </a:t>
            </a:r>
            <a:r>
              <a:rPr lang="de-DE" sz="2400" dirty="0" err="1" smtClean="0"/>
              <a:t>statistics</a:t>
            </a:r>
            <a:r>
              <a:rPr lang="de-DE" sz="2400" dirty="0" smtClean="0"/>
              <a:t>: </a:t>
            </a:r>
            <a:r>
              <a:rPr lang="de-DE" sz="2400" dirty="0" err="1" smtClean="0"/>
              <a:t>main</a:t>
            </a:r>
            <a:r>
              <a:rPr lang="de-DE" sz="2400" dirty="0" smtClean="0"/>
              <a:t> </a:t>
            </a:r>
            <a:r>
              <a:rPr lang="de-DE" sz="2400" dirty="0" err="1" smtClean="0"/>
              <a:t>points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conference</a:t>
            </a:r>
            <a:endParaRPr lang="de-DE" sz="2400" dirty="0" smtClean="0"/>
          </a:p>
          <a:p>
            <a:r>
              <a:rPr lang="de-DE" sz="2400" dirty="0" err="1" smtClean="0"/>
              <a:t>Some</a:t>
            </a:r>
            <a:r>
              <a:rPr lang="de-DE" sz="2400" dirty="0" smtClean="0"/>
              <a:t> </a:t>
            </a:r>
            <a:r>
              <a:rPr lang="de-DE" sz="2400" dirty="0" err="1" smtClean="0"/>
              <a:t>selected</a:t>
            </a:r>
            <a:r>
              <a:rPr lang="de-DE" sz="2400" dirty="0" smtClean="0"/>
              <a:t> </a:t>
            </a:r>
            <a:r>
              <a:rPr lang="de-DE" sz="2400" dirty="0" err="1" smtClean="0"/>
              <a:t>papers</a:t>
            </a:r>
            <a:r>
              <a:rPr lang="de-DE" sz="2400" dirty="0" smtClean="0"/>
              <a:t> </a:t>
            </a:r>
            <a:r>
              <a:rPr lang="de-DE" sz="2400" dirty="0" err="1" smtClean="0"/>
              <a:t>of</a:t>
            </a:r>
            <a:r>
              <a:rPr lang="de-DE" sz="2400" dirty="0" smtClean="0"/>
              <a:t> ICSE 2013</a:t>
            </a:r>
          </a:p>
          <a:p>
            <a:r>
              <a:rPr lang="de-DE" sz="2400" dirty="0" err="1" smtClean="0"/>
              <a:t>Impressions</a:t>
            </a:r>
            <a:r>
              <a:rPr lang="de-DE" sz="2400" dirty="0" smtClean="0"/>
              <a:t> </a:t>
            </a:r>
            <a:r>
              <a:rPr lang="de-DE" sz="2400" dirty="0" err="1" smtClean="0"/>
              <a:t>from</a:t>
            </a:r>
            <a:r>
              <a:rPr lang="de-DE" sz="2400" dirty="0" smtClean="0"/>
              <a:t> CSEET</a:t>
            </a:r>
          </a:p>
          <a:p>
            <a:r>
              <a:rPr lang="de-DE" sz="2400" dirty="0" err="1" smtClean="0"/>
              <a:t>Organization</a:t>
            </a:r>
            <a:r>
              <a:rPr lang="de-DE" sz="2400" dirty="0" smtClean="0"/>
              <a:t>: </a:t>
            </a:r>
            <a:r>
              <a:rPr lang="de-DE" sz="2400" dirty="0" err="1" smtClean="0"/>
              <a:t>proceedings</a:t>
            </a:r>
            <a:r>
              <a:rPr lang="de-DE" sz="2400" dirty="0" smtClean="0"/>
              <a:t>, </a:t>
            </a:r>
            <a:r>
              <a:rPr lang="de-DE" sz="2400" dirty="0" err="1" smtClean="0"/>
              <a:t>sponsors</a:t>
            </a:r>
            <a:endParaRPr lang="de-DE" sz="2400" dirty="0" smtClean="0"/>
          </a:p>
          <a:p>
            <a:r>
              <a:rPr lang="de-DE" sz="2400" dirty="0" smtClean="0"/>
              <a:t>Conference </a:t>
            </a:r>
            <a:r>
              <a:rPr lang="de-DE" sz="2400" dirty="0" err="1" smtClean="0"/>
              <a:t>location</a:t>
            </a:r>
            <a:r>
              <a:rPr lang="de-DE" sz="2400" dirty="0" smtClean="0"/>
              <a:t>: San Francisco, </a:t>
            </a:r>
            <a:r>
              <a:rPr lang="de-DE" sz="2400" dirty="0" err="1" smtClean="0"/>
              <a:t>weather</a:t>
            </a:r>
            <a:r>
              <a:rPr lang="de-DE" sz="2400" dirty="0" smtClean="0"/>
              <a:t>, </a:t>
            </a:r>
            <a:r>
              <a:rPr lang="de-DE" sz="2400" dirty="0" err="1" smtClean="0"/>
              <a:t>sight</a:t>
            </a:r>
            <a:r>
              <a:rPr lang="de-DE" sz="2400" dirty="0" smtClean="0"/>
              <a:t> </a:t>
            </a:r>
            <a:r>
              <a:rPr lang="de-DE" sz="2400" dirty="0" err="1" smtClean="0"/>
              <a:t>seeing</a:t>
            </a:r>
            <a:r>
              <a:rPr lang="de-DE" sz="2400" dirty="0" smtClean="0"/>
              <a:t>/</a:t>
            </a:r>
            <a:r>
              <a:rPr lang="de-DE" sz="2400" dirty="0" err="1" smtClean="0"/>
              <a:t>tourism</a:t>
            </a:r>
            <a:r>
              <a:rPr lang="de-DE" sz="2400" dirty="0" smtClean="0"/>
              <a:t>, Berkeley, Stanford </a:t>
            </a:r>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46</a:t>
            </a:fld>
            <a:endParaRPr lang="de-DE"/>
          </a:p>
        </p:txBody>
      </p:sp>
    </p:spTree>
    <p:extLst>
      <p:ext uri="{BB962C8B-B14F-4D97-AF65-F5344CB8AC3E}">
        <p14:creationId xmlns:p14="http://schemas.microsoft.com/office/powerpoint/2010/main" val="1239487660"/>
      </p:ext>
    </p:extLst>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1819" y="15156"/>
            <a:ext cx="7793037" cy="1143000"/>
          </a:xfrm>
        </p:spPr>
        <p:txBody>
          <a:bodyPr/>
          <a:lstStyle/>
          <a:p>
            <a:r>
              <a:rPr lang="de-DE" dirty="0" smtClean="0"/>
              <a:t>ICSE </a:t>
            </a:r>
            <a:r>
              <a:rPr lang="de-DE" dirty="0" err="1" smtClean="0"/>
              <a:t>Proceedings</a:t>
            </a:r>
            <a:r>
              <a:rPr lang="de-DE" dirty="0" smtClean="0"/>
              <a:t> </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47</a:t>
            </a:fld>
            <a:endParaRPr lang="de-DE"/>
          </a:p>
        </p:txBody>
      </p:sp>
      <p:sp>
        <p:nvSpPr>
          <p:cNvPr id="4" name="Textfeld 3"/>
          <p:cNvSpPr txBox="1"/>
          <p:nvPr/>
        </p:nvSpPr>
        <p:spPr>
          <a:xfrm>
            <a:off x="107988" y="5394000"/>
            <a:ext cx="2044919" cy="830997"/>
          </a:xfrm>
          <a:prstGeom prst="rect">
            <a:avLst/>
          </a:prstGeom>
          <a:noFill/>
        </p:spPr>
        <p:txBody>
          <a:bodyPr wrap="none" rtlCol="0">
            <a:spAutoFit/>
          </a:bodyPr>
          <a:lstStyle/>
          <a:p>
            <a:r>
              <a:rPr lang="de-DE" b="0" dirty="0" smtClean="0"/>
              <a:t>10 </a:t>
            </a:r>
            <a:r>
              <a:rPr lang="de-DE" b="0" dirty="0" err="1" smtClean="0"/>
              <a:t>years</a:t>
            </a:r>
            <a:r>
              <a:rPr lang="de-DE" b="0" dirty="0" smtClean="0"/>
              <a:t> </a:t>
            </a:r>
            <a:r>
              <a:rPr lang="de-DE" b="0" dirty="0" err="1" smtClean="0"/>
              <a:t>ago</a:t>
            </a:r>
            <a:r>
              <a:rPr lang="de-DE" b="0" dirty="0" smtClean="0"/>
              <a:t>:</a:t>
            </a:r>
          </a:p>
          <a:p>
            <a:r>
              <a:rPr lang="de-DE" b="0" dirty="0" smtClean="0"/>
              <a:t>Book </a:t>
            </a:r>
            <a:endParaRPr lang="de-DE" b="0" dirty="0"/>
          </a:p>
        </p:txBody>
      </p:sp>
      <p:sp>
        <p:nvSpPr>
          <p:cNvPr id="5" name="Textfeld 4"/>
          <p:cNvSpPr txBox="1"/>
          <p:nvPr/>
        </p:nvSpPr>
        <p:spPr>
          <a:xfrm>
            <a:off x="3824597" y="5394000"/>
            <a:ext cx="966931" cy="830997"/>
          </a:xfrm>
          <a:prstGeom prst="rect">
            <a:avLst/>
          </a:prstGeom>
          <a:noFill/>
        </p:spPr>
        <p:txBody>
          <a:bodyPr wrap="none" rtlCol="0">
            <a:spAutoFit/>
          </a:bodyPr>
          <a:lstStyle/>
          <a:p>
            <a:r>
              <a:rPr lang="de-DE" b="0" dirty="0" smtClean="0"/>
              <a:t>2005:</a:t>
            </a:r>
          </a:p>
          <a:p>
            <a:r>
              <a:rPr lang="de-DE" b="0" dirty="0" smtClean="0"/>
              <a:t>CD</a:t>
            </a:r>
            <a:endParaRPr lang="de-DE" b="0" dirty="0"/>
          </a:p>
        </p:txBody>
      </p:sp>
      <p:sp>
        <p:nvSpPr>
          <p:cNvPr id="6" name="Textfeld 5"/>
          <p:cNvSpPr txBox="1"/>
          <p:nvPr/>
        </p:nvSpPr>
        <p:spPr>
          <a:xfrm>
            <a:off x="5200062" y="5394000"/>
            <a:ext cx="1572866" cy="830997"/>
          </a:xfrm>
          <a:prstGeom prst="rect">
            <a:avLst/>
          </a:prstGeom>
          <a:noFill/>
        </p:spPr>
        <p:txBody>
          <a:bodyPr wrap="none" rtlCol="0">
            <a:spAutoFit/>
          </a:bodyPr>
          <a:lstStyle/>
          <a:p>
            <a:r>
              <a:rPr lang="de-DE" b="0" dirty="0" smtClean="0"/>
              <a:t>2010:</a:t>
            </a:r>
          </a:p>
          <a:p>
            <a:r>
              <a:rPr lang="de-DE" b="0" dirty="0" smtClean="0"/>
              <a:t>USB Stick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232756"/>
            <a:ext cx="3032946" cy="413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7088546" y="5365665"/>
            <a:ext cx="2048044" cy="1015663"/>
          </a:xfrm>
          <a:prstGeom prst="rect">
            <a:avLst/>
          </a:prstGeom>
          <a:noFill/>
        </p:spPr>
        <p:txBody>
          <a:bodyPr wrap="square" rtlCol="0">
            <a:spAutoFit/>
          </a:bodyPr>
          <a:lstStyle/>
          <a:p>
            <a:r>
              <a:rPr lang="de-DE" b="0" dirty="0" smtClean="0"/>
              <a:t>2013:</a:t>
            </a:r>
          </a:p>
          <a:p>
            <a:r>
              <a:rPr lang="de-DE" sz="1800" b="0" dirty="0" err="1" smtClean="0"/>
              <a:t>Protected</a:t>
            </a:r>
            <a:r>
              <a:rPr lang="de-DE" sz="1800" b="0" dirty="0" smtClean="0"/>
              <a:t> Website </a:t>
            </a:r>
            <a:br>
              <a:rPr lang="de-DE" sz="1800" b="0" dirty="0" smtClean="0"/>
            </a:br>
            <a:r>
              <a:rPr lang="de-DE" sz="1800" b="0" dirty="0" err="1" smtClean="0"/>
              <a:t>and</a:t>
            </a:r>
            <a:r>
              <a:rPr lang="de-DE" sz="1800" b="0" dirty="0" smtClean="0"/>
              <a:t> </a:t>
            </a:r>
            <a:r>
              <a:rPr lang="de-DE" sz="1800" b="0" dirty="0" err="1" smtClean="0"/>
              <a:t>download</a:t>
            </a:r>
            <a:r>
              <a:rPr lang="de-DE" sz="1800" b="0" dirty="0" smtClean="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449376"/>
            <a:ext cx="1371581"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5248" y="2456892"/>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7344308" y="2565774"/>
            <a:ext cx="1064715" cy="1200329"/>
          </a:xfrm>
          <a:prstGeom prst="rect">
            <a:avLst/>
          </a:prstGeom>
          <a:noFill/>
        </p:spPr>
        <p:txBody>
          <a:bodyPr wrap="none" rtlCol="0">
            <a:spAutoFit/>
          </a:bodyPr>
          <a:lstStyle/>
          <a:p>
            <a:r>
              <a:rPr lang="de-DE" sz="1200" dirty="0" smtClean="0"/>
              <a:t>http://...</a:t>
            </a:r>
          </a:p>
          <a:p>
            <a:r>
              <a:rPr lang="de-DE" sz="1200" dirty="0" smtClean="0"/>
              <a:t>User </a:t>
            </a:r>
            <a:r>
              <a:rPr lang="de-DE" sz="1200" dirty="0" err="1" smtClean="0"/>
              <a:t>name</a:t>
            </a:r>
            <a:r>
              <a:rPr lang="de-DE" sz="1200" dirty="0" smtClean="0"/>
              <a:t>:</a:t>
            </a:r>
          </a:p>
          <a:p>
            <a:r>
              <a:rPr lang="de-DE" sz="1200" dirty="0" smtClean="0"/>
              <a:t>Password:</a:t>
            </a:r>
          </a:p>
          <a:p>
            <a:endParaRPr lang="de-DE" sz="1200" dirty="0"/>
          </a:p>
          <a:p>
            <a:endParaRPr lang="de-DE" sz="1200" dirty="0" smtClean="0"/>
          </a:p>
          <a:p>
            <a:r>
              <a:rPr lang="de-DE" sz="1200" dirty="0" smtClean="0"/>
              <a:t>512 MByte</a:t>
            </a:r>
            <a:endParaRPr lang="de-DE" sz="1200" dirty="0"/>
          </a:p>
        </p:txBody>
      </p:sp>
    </p:spTree>
    <p:extLst>
      <p:ext uri="{BB962C8B-B14F-4D97-AF65-F5344CB8AC3E}">
        <p14:creationId xmlns:p14="http://schemas.microsoft.com/office/powerpoint/2010/main" val="59108502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96752"/>
            <a:ext cx="2428093" cy="1143000"/>
          </a:xfrm>
        </p:spPr>
        <p:txBody>
          <a:bodyPr/>
          <a:lstStyle/>
          <a:p>
            <a:r>
              <a:rPr lang="de-DE" dirty="0" smtClean="0"/>
              <a:t>Sponsors  </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812" y="0"/>
            <a:ext cx="5688632" cy="6964060"/>
          </a:xfrm>
          <a:prstGeom prst="rect">
            <a:avLst/>
          </a:prstGeom>
        </p:spPr>
      </p:pic>
      <p:cxnSp>
        <p:nvCxnSpPr>
          <p:cNvPr id="11" name="Gerade Verbindung 10"/>
          <p:cNvCxnSpPr/>
          <p:nvPr/>
        </p:nvCxnSpPr>
        <p:spPr bwMode="auto">
          <a:xfrm flipV="1">
            <a:off x="2987824" y="1448780"/>
            <a:ext cx="5724636" cy="36004"/>
          </a:xfrm>
          <a:prstGeom prst="line">
            <a:avLst/>
          </a:prstGeom>
          <a:solidFill>
            <a:schemeClr val="accent1"/>
          </a:solidFill>
          <a:ln w="44450" cap="flat" cmpd="sng" algn="ctr">
            <a:solidFill>
              <a:srgbClr val="FF0000"/>
            </a:solidFill>
            <a:prstDash val="dash"/>
            <a:miter lim="800000"/>
            <a:headEnd type="none" w="med" len="med"/>
            <a:tailEnd type="none" w="med" len="med"/>
          </a:ln>
          <a:effectLst/>
        </p:spPr>
      </p:cxnSp>
      <p:cxnSp>
        <p:nvCxnSpPr>
          <p:cNvPr id="12" name="Gerade Verbindung 11"/>
          <p:cNvCxnSpPr/>
          <p:nvPr/>
        </p:nvCxnSpPr>
        <p:spPr bwMode="auto">
          <a:xfrm flipV="1">
            <a:off x="2989064" y="2456892"/>
            <a:ext cx="5724636" cy="36004"/>
          </a:xfrm>
          <a:prstGeom prst="line">
            <a:avLst/>
          </a:prstGeom>
          <a:solidFill>
            <a:schemeClr val="accent1"/>
          </a:solidFill>
          <a:ln w="44450" cap="flat" cmpd="sng" algn="ctr">
            <a:solidFill>
              <a:srgbClr val="FF0000"/>
            </a:solidFill>
            <a:prstDash val="dash"/>
            <a:miter lim="800000"/>
            <a:headEnd type="none" w="med" len="med"/>
            <a:tailEnd type="none" w="med" len="med"/>
          </a:ln>
          <a:effectLst/>
        </p:spPr>
      </p:cxnSp>
      <p:cxnSp>
        <p:nvCxnSpPr>
          <p:cNvPr id="13" name="Gerade Verbindung 12"/>
          <p:cNvCxnSpPr/>
          <p:nvPr/>
        </p:nvCxnSpPr>
        <p:spPr bwMode="auto">
          <a:xfrm flipV="1">
            <a:off x="3059832" y="4149080"/>
            <a:ext cx="5724636" cy="36004"/>
          </a:xfrm>
          <a:prstGeom prst="line">
            <a:avLst/>
          </a:prstGeom>
          <a:solidFill>
            <a:schemeClr val="accent1"/>
          </a:solidFill>
          <a:ln w="44450" cap="flat" cmpd="sng" algn="ctr">
            <a:solidFill>
              <a:srgbClr val="FF0000"/>
            </a:solidFill>
            <a:prstDash val="dash"/>
            <a:miter lim="800000"/>
            <a:headEnd type="none" w="med" len="med"/>
            <a:tailEnd type="none" w="med" len="med"/>
          </a:ln>
          <a:effectLst/>
        </p:spPr>
      </p:cxnSp>
    </p:spTree>
    <p:extLst>
      <p:ext uri="{BB962C8B-B14F-4D97-AF65-F5344CB8AC3E}">
        <p14:creationId xmlns:p14="http://schemas.microsoft.com/office/powerpoint/2010/main" val="1249285866"/>
      </p:ext>
    </p:extLst>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a:defRPr/>
            </a:pPr>
            <a:fld id="{0C63373A-89D7-4F2E-A27A-B18D889004C8}" type="slidenum">
              <a:rPr lang="de-DE" smtClean="0"/>
              <a:pPr>
                <a:defRPr/>
              </a:pPr>
              <a:t>49</a:t>
            </a:fld>
            <a:endParaRPr lang="de-DE"/>
          </a:p>
        </p:txBody>
      </p:sp>
      <p:sp>
        <p:nvSpPr>
          <p:cNvPr id="3" name="Titel 1"/>
          <p:cNvSpPr txBox="1">
            <a:spLocks/>
          </p:cNvSpPr>
          <p:nvPr/>
        </p:nvSpPr>
        <p:spPr>
          <a:xfrm>
            <a:off x="3491880" y="53752"/>
            <a:ext cx="2428093"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de-DE" b="0" kern="0" dirty="0" smtClean="0"/>
              <a:t>Sponsors  </a:t>
            </a:r>
            <a:endParaRPr lang="de-DE" b="0" kern="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1696653"/>
            <a:ext cx="9062740" cy="5116723"/>
          </a:xfrm>
          <a:prstGeom prst="rect">
            <a:avLst/>
          </a:prstGeom>
        </p:spPr>
      </p:pic>
    </p:spTree>
    <p:extLst>
      <p:ext uri="{BB962C8B-B14F-4D97-AF65-F5344CB8AC3E}">
        <p14:creationId xmlns:p14="http://schemas.microsoft.com/office/powerpoint/2010/main" val="1878882390"/>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9715" y="0"/>
            <a:ext cx="7793037" cy="1143000"/>
          </a:xfrm>
        </p:spPr>
        <p:txBody>
          <a:bodyPr/>
          <a:lstStyle/>
          <a:p>
            <a:r>
              <a:rPr lang="de-DE" dirty="0" smtClean="0"/>
              <a:t>ICSE 2014 </a:t>
            </a:r>
            <a:r>
              <a:rPr lang="de-DE" dirty="0" err="1" smtClean="0"/>
              <a:t>and</a:t>
            </a:r>
            <a:r>
              <a:rPr lang="de-DE" dirty="0" smtClean="0"/>
              <a:t> 2015</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5</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96" y="1446719"/>
            <a:ext cx="4602844" cy="2981349"/>
          </a:xfrm>
          <a:prstGeom prst="rect">
            <a:avLst/>
          </a:prstGeom>
          <a:ln w="34925">
            <a:solidFill>
              <a:schemeClr val="accent1"/>
            </a:solidFill>
          </a:ln>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639197"/>
            <a:ext cx="4464496" cy="2745154"/>
          </a:xfrm>
          <a:prstGeom prst="rect">
            <a:avLst/>
          </a:prstGeom>
          <a:ln w="34925">
            <a:solidFill>
              <a:schemeClr val="accent1"/>
            </a:solidFill>
          </a:ln>
          <a:effectLst>
            <a:outerShdw blurRad="50800" dist="38100" dir="13500000" sx="88000" sy="88000" algn="br" rotWithShape="0">
              <a:prstClr val="black">
                <a:alpha val="40000"/>
              </a:prstClr>
            </a:outerShdw>
          </a:effectLst>
        </p:spPr>
      </p:pic>
    </p:spTree>
    <p:extLst>
      <p:ext uri="{BB962C8B-B14F-4D97-AF65-F5344CB8AC3E}">
        <p14:creationId xmlns:p14="http://schemas.microsoft.com/office/powerpoint/2010/main" val="2277521490"/>
      </p:ext>
    </p:extLst>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a:defRPr/>
            </a:pPr>
            <a:fld id="{0C63373A-89D7-4F2E-A27A-B18D889004C8}" type="slidenum">
              <a:rPr lang="de-DE" smtClean="0"/>
              <a:pPr>
                <a:defRPr/>
              </a:pPr>
              <a:t>50</a:t>
            </a:fld>
            <a:endParaRPr lang="de-DE"/>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1730395"/>
            <a:ext cx="9056038" cy="5118985"/>
          </a:xfrm>
          <a:prstGeom prst="rect">
            <a:avLst/>
          </a:prstGeom>
        </p:spPr>
      </p:pic>
      <p:sp>
        <p:nvSpPr>
          <p:cNvPr id="4" name="Titel 1"/>
          <p:cNvSpPr txBox="1">
            <a:spLocks/>
          </p:cNvSpPr>
          <p:nvPr/>
        </p:nvSpPr>
        <p:spPr>
          <a:xfrm>
            <a:off x="3491880" y="53752"/>
            <a:ext cx="2428093"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de-DE" b="0" kern="0" dirty="0" smtClean="0"/>
              <a:t>Sponsors  </a:t>
            </a:r>
            <a:endParaRPr lang="de-DE" b="0" kern="0" dirty="0"/>
          </a:p>
        </p:txBody>
      </p:sp>
    </p:spTree>
    <p:extLst>
      <p:ext uri="{BB962C8B-B14F-4D97-AF65-F5344CB8AC3E}">
        <p14:creationId xmlns:p14="http://schemas.microsoft.com/office/powerpoint/2010/main" val="686711879"/>
      </p:ext>
    </p:extLst>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0348" y="15071"/>
            <a:ext cx="7793037" cy="1143000"/>
          </a:xfrm>
        </p:spPr>
        <p:txBody>
          <a:bodyPr/>
          <a:lstStyle/>
          <a:p>
            <a:r>
              <a:rPr lang="de-DE" dirty="0" err="1" smtClean="0"/>
              <a:t>Participants</a:t>
            </a:r>
            <a:r>
              <a:rPr lang="de-DE" dirty="0" smtClean="0"/>
              <a:t> </a:t>
            </a:r>
            <a:r>
              <a:rPr lang="de-DE" dirty="0" err="1" smtClean="0"/>
              <a:t>behaviour</a:t>
            </a:r>
            <a:r>
              <a:rPr lang="de-DE" dirty="0" smtClean="0"/>
              <a:t> </a:t>
            </a:r>
            <a:r>
              <a:rPr lang="de-DE" dirty="0" smtClean="0">
                <a:sym typeface="Wingdings" pitchFamily="2" charset="2"/>
              </a:rPr>
              <a:t></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51</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336" y="1376772"/>
            <a:ext cx="5047818" cy="3030749"/>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1" y="3761973"/>
            <a:ext cx="5350597" cy="3094698"/>
          </a:xfrm>
          <a:prstGeom prst="rect">
            <a:avLst/>
          </a:prstGeom>
          <a:ln w="31750">
            <a:solidFill>
              <a:schemeClr val="bg1"/>
            </a:solidFill>
          </a:ln>
        </p:spPr>
      </p:pic>
      <p:sp>
        <p:nvSpPr>
          <p:cNvPr id="6" name="Textfeld 5"/>
          <p:cNvSpPr txBox="1"/>
          <p:nvPr/>
        </p:nvSpPr>
        <p:spPr>
          <a:xfrm rot="20263389">
            <a:off x="-24596" y="2080537"/>
            <a:ext cx="3730958" cy="461665"/>
          </a:xfrm>
          <a:prstGeom prst="rect">
            <a:avLst/>
          </a:prstGeom>
          <a:noFill/>
        </p:spPr>
        <p:txBody>
          <a:bodyPr wrap="none" rtlCol="0">
            <a:spAutoFit/>
          </a:bodyPr>
          <a:lstStyle/>
          <a:p>
            <a:r>
              <a:rPr lang="de-DE" b="0" dirty="0" smtClean="0"/>
              <a:t>… </a:t>
            </a:r>
            <a:r>
              <a:rPr lang="de-DE" b="0" dirty="0" err="1" smtClean="0"/>
              <a:t>taking</a:t>
            </a:r>
            <a:r>
              <a:rPr lang="de-DE" b="0" dirty="0" smtClean="0"/>
              <a:t> </a:t>
            </a:r>
            <a:r>
              <a:rPr lang="de-DE" b="0" dirty="0" err="1" smtClean="0"/>
              <a:t>pictures</a:t>
            </a:r>
            <a:r>
              <a:rPr lang="de-DE" b="0" dirty="0" smtClean="0"/>
              <a:t> </a:t>
            </a:r>
            <a:r>
              <a:rPr lang="de-DE" b="0" dirty="0" err="1" smtClean="0"/>
              <a:t>of</a:t>
            </a:r>
            <a:r>
              <a:rPr lang="de-DE" b="0" dirty="0" smtClean="0"/>
              <a:t> </a:t>
            </a:r>
            <a:r>
              <a:rPr lang="de-DE" b="0" dirty="0" err="1" smtClean="0"/>
              <a:t>slides</a:t>
            </a:r>
            <a:endParaRPr lang="de-DE" b="0" dirty="0"/>
          </a:p>
        </p:txBody>
      </p:sp>
    </p:spTree>
    <p:extLst>
      <p:ext uri="{BB962C8B-B14F-4D97-AF65-F5344CB8AC3E}">
        <p14:creationId xmlns:p14="http://schemas.microsoft.com/office/powerpoint/2010/main" val="1693897600"/>
      </p:ext>
    </p:extLst>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71400"/>
            <a:ext cx="8388932" cy="1143000"/>
          </a:xfrm>
        </p:spPr>
        <p:txBody>
          <a:bodyPr/>
          <a:lstStyle/>
          <a:p>
            <a:r>
              <a:rPr lang="de-DE" sz="3600" dirty="0" smtClean="0"/>
              <a:t>Slide: </a:t>
            </a:r>
            <a:r>
              <a:rPr lang="de-DE" sz="3600" dirty="0" err="1" smtClean="0"/>
              <a:t>each</a:t>
            </a:r>
            <a:r>
              <a:rPr lang="de-DE" sz="3600" dirty="0" smtClean="0"/>
              <a:t> </a:t>
            </a:r>
            <a:r>
              <a:rPr lang="de-DE" sz="3600" dirty="0" err="1" smtClean="0"/>
              <a:t>picture</a:t>
            </a:r>
            <a:r>
              <a:rPr lang="de-DE" sz="3600" dirty="0" smtClean="0"/>
              <a:t> </a:t>
            </a:r>
            <a:r>
              <a:rPr lang="de-DE" sz="3600" dirty="0" err="1" smtClean="0"/>
              <a:t>correctly</a:t>
            </a:r>
            <a:r>
              <a:rPr lang="de-DE" sz="3600" dirty="0"/>
              <a:t> </a:t>
            </a:r>
            <a:r>
              <a:rPr lang="de-DE" sz="3600" dirty="0" err="1" smtClean="0"/>
              <a:t>referenced</a:t>
            </a:r>
            <a:endParaRPr lang="de-DE" sz="3600"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52</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629" y="1232756"/>
            <a:ext cx="7926600" cy="5066584"/>
          </a:xfrm>
          <a:prstGeom prst="rect">
            <a:avLst/>
          </a:prstGeom>
        </p:spPr>
      </p:pic>
      <p:sp>
        <p:nvSpPr>
          <p:cNvPr id="5" name="Ellipse 4"/>
          <p:cNvSpPr/>
          <p:nvPr/>
        </p:nvSpPr>
        <p:spPr bwMode="auto">
          <a:xfrm>
            <a:off x="3599892" y="5409220"/>
            <a:ext cx="4608512" cy="792088"/>
          </a:xfrm>
          <a:prstGeom prst="ellipse">
            <a:avLst/>
          </a:prstGeom>
          <a:noFill/>
          <a:ln w="444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54664259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0963" y="-27384"/>
            <a:ext cx="7793037" cy="1143000"/>
          </a:xfrm>
        </p:spPr>
        <p:txBody>
          <a:bodyPr/>
          <a:lstStyle/>
          <a:p>
            <a:r>
              <a:rPr lang="de-DE" dirty="0" smtClean="0"/>
              <a:t>Big </a:t>
            </a:r>
            <a:r>
              <a:rPr lang="de-DE" dirty="0" err="1" smtClean="0"/>
              <a:t>conference</a:t>
            </a:r>
            <a:r>
              <a:rPr lang="de-DE" dirty="0" smtClean="0"/>
              <a:t> </a:t>
            </a:r>
            <a:r>
              <a:rPr lang="de-DE" dirty="0" err="1" smtClean="0"/>
              <a:t>room</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53</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3" y="1699828"/>
            <a:ext cx="9185018" cy="5149552"/>
          </a:xfrm>
          <a:prstGeom prst="rect">
            <a:avLst/>
          </a:prstGeom>
        </p:spPr>
      </p:pic>
    </p:spTree>
    <p:extLst>
      <p:ext uri="{BB962C8B-B14F-4D97-AF65-F5344CB8AC3E}">
        <p14:creationId xmlns:p14="http://schemas.microsoft.com/office/powerpoint/2010/main" val="692486500"/>
      </p:ext>
    </p:extLst>
  </p:cSld>
  <p:clrMapOvr>
    <a:masterClrMapping/>
  </p:clrMapOvr>
  <p:transition>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0"/>
            <a:ext cx="7793037" cy="1143000"/>
          </a:xfrm>
        </p:spPr>
        <p:txBody>
          <a:bodyPr/>
          <a:lstStyle/>
          <a:p>
            <a:r>
              <a:rPr lang="de-DE" dirty="0" smtClean="0"/>
              <a:t>Start time in </a:t>
            </a:r>
            <a:r>
              <a:rPr lang="de-DE" dirty="0" err="1" smtClean="0"/>
              <a:t>the</a:t>
            </a:r>
            <a:r>
              <a:rPr lang="de-DE" dirty="0" smtClean="0"/>
              <a:t> </a:t>
            </a:r>
            <a:r>
              <a:rPr lang="de-DE" dirty="0" err="1" smtClean="0"/>
              <a:t>morning</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54</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28800"/>
            <a:ext cx="8809819" cy="4727216"/>
          </a:xfrm>
          <a:prstGeom prst="rect">
            <a:avLst/>
          </a:prstGeom>
        </p:spPr>
      </p:pic>
      <p:sp>
        <p:nvSpPr>
          <p:cNvPr id="5" name="Pfeil nach rechts 4"/>
          <p:cNvSpPr/>
          <p:nvPr/>
        </p:nvSpPr>
        <p:spPr bwMode="auto">
          <a:xfrm rot="2423283">
            <a:off x="-464336" y="2653377"/>
            <a:ext cx="1008112" cy="468883"/>
          </a:xfrm>
          <a:prstGeom prs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334348189"/>
      </p:ext>
    </p:extLst>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42" y="3681028"/>
            <a:ext cx="848677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342803" y="0"/>
            <a:ext cx="7793037" cy="1143000"/>
          </a:xfrm>
        </p:spPr>
        <p:txBody>
          <a:bodyPr/>
          <a:lstStyle/>
          <a:p>
            <a:r>
              <a:rPr lang="de-DE" dirty="0" smtClean="0"/>
              <a:t>Contents </a:t>
            </a:r>
            <a:endParaRPr lang="de-DE" dirty="0"/>
          </a:p>
        </p:txBody>
      </p:sp>
      <p:sp>
        <p:nvSpPr>
          <p:cNvPr id="3" name="Inhaltsplatzhalter 2"/>
          <p:cNvSpPr>
            <a:spLocks noGrp="1"/>
          </p:cNvSpPr>
          <p:nvPr>
            <p:ph idx="1"/>
          </p:nvPr>
        </p:nvSpPr>
        <p:spPr>
          <a:xfrm>
            <a:off x="755068" y="1484784"/>
            <a:ext cx="8388932" cy="4824536"/>
          </a:xfrm>
        </p:spPr>
        <p:txBody>
          <a:bodyPr/>
          <a:lstStyle/>
          <a:p>
            <a:r>
              <a:rPr lang="de-DE" sz="2400" dirty="0" smtClean="0"/>
              <a:t>Background </a:t>
            </a:r>
            <a:r>
              <a:rPr lang="de-DE" sz="2400" dirty="0" err="1" smtClean="0"/>
              <a:t>and</a:t>
            </a:r>
            <a:r>
              <a:rPr lang="de-DE" sz="2400" dirty="0" smtClean="0"/>
              <a:t> </a:t>
            </a:r>
            <a:r>
              <a:rPr lang="de-DE" sz="2400" dirty="0" err="1"/>
              <a:t>o</a:t>
            </a:r>
            <a:r>
              <a:rPr lang="de-DE" sz="2400" dirty="0" err="1" smtClean="0"/>
              <a:t>verview</a:t>
            </a:r>
            <a:r>
              <a:rPr lang="de-DE" sz="2400" dirty="0" smtClean="0"/>
              <a:t> </a:t>
            </a:r>
          </a:p>
          <a:p>
            <a:r>
              <a:rPr lang="de-DE" sz="2400" dirty="0" err="1" smtClean="0"/>
              <a:t>Some</a:t>
            </a:r>
            <a:r>
              <a:rPr lang="de-DE" sz="2400" dirty="0" smtClean="0"/>
              <a:t> </a:t>
            </a:r>
            <a:r>
              <a:rPr lang="de-DE" sz="2400" dirty="0" err="1" smtClean="0"/>
              <a:t>statistics</a:t>
            </a:r>
            <a:r>
              <a:rPr lang="de-DE" sz="2400" dirty="0" smtClean="0"/>
              <a:t>: </a:t>
            </a:r>
            <a:r>
              <a:rPr lang="de-DE" sz="2400" dirty="0" err="1" smtClean="0"/>
              <a:t>main</a:t>
            </a:r>
            <a:r>
              <a:rPr lang="de-DE" sz="2400" dirty="0" smtClean="0"/>
              <a:t> </a:t>
            </a:r>
            <a:r>
              <a:rPr lang="de-DE" sz="2400" dirty="0" err="1" smtClean="0"/>
              <a:t>points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conference</a:t>
            </a:r>
            <a:endParaRPr lang="de-DE" sz="2400" dirty="0" smtClean="0"/>
          </a:p>
          <a:p>
            <a:r>
              <a:rPr lang="de-DE" sz="2400" dirty="0" err="1" smtClean="0"/>
              <a:t>Some</a:t>
            </a:r>
            <a:r>
              <a:rPr lang="de-DE" sz="2400" dirty="0" smtClean="0"/>
              <a:t> </a:t>
            </a:r>
            <a:r>
              <a:rPr lang="de-DE" sz="2400" dirty="0" err="1" smtClean="0"/>
              <a:t>selected</a:t>
            </a:r>
            <a:r>
              <a:rPr lang="de-DE" sz="2400" dirty="0" smtClean="0"/>
              <a:t> </a:t>
            </a:r>
            <a:r>
              <a:rPr lang="de-DE" sz="2400" dirty="0" err="1" smtClean="0"/>
              <a:t>papers</a:t>
            </a:r>
            <a:r>
              <a:rPr lang="de-DE" sz="2400" dirty="0" smtClean="0"/>
              <a:t> </a:t>
            </a:r>
            <a:r>
              <a:rPr lang="de-DE" sz="2400" dirty="0" err="1" smtClean="0"/>
              <a:t>of</a:t>
            </a:r>
            <a:r>
              <a:rPr lang="de-DE" sz="2400" dirty="0" smtClean="0"/>
              <a:t> ICSE 2013</a:t>
            </a:r>
          </a:p>
          <a:p>
            <a:r>
              <a:rPr lang="de-DE" sz="2400" dirty="0" err="1" smtClean="0"/>
              <a:t>Impressions</a:t>
            </a:r>
            <a:r>
              <a:rPr lang="de-DE" sz="2400" dirty="0" smtClean="0"/>
              <a:t> </a:t>
            </a:r>
            <a:r>
              <a:rPr lang="de-DE" sz="2400" dirty="0" err="1" smtClean="0"/>
              <a:t>from</a:t>
            </a:r>
            <a:r>
              <a:rPr lang="de-DE" sz="2400" dirty="0" smtClean="0"/>
              <a:t> CSEET</a:t>
            </a:r>
          </a:p>
          <a:p>
            <a:r>
              <a:rPr lang="de-DE" sz="2400" dirty="0" err="1" smtClean="0"/>
              <a:t>Organization</a:t>
            </a:r>
            <a:r>
              <a:rPr lang="de-DE" sz="2400" dirty="0" smtClean="0"/>
              <a:t>: </a:t>
            </a:r>
            <a:r>
              <a:rPr lang="de-DE" sz="2400" dirty="0" err="1" smtClean="0"/>
              <a:t>proceedings</a:t>
            </a:r>
            <a:r>
              <a:rPr lang="de-DE" sz="2400" dirty="0" smtClean="0"/>
              <a:t>, </a:t>
            </a:r>
            <a:r>
              <a:rPr lang="de-DE" sz="2400" dirty="0" err="1" smtClean="0"/>
              <a:t>commercials</a:t>
            </a:r>
            <a:r>
              <a:rPr lang="de-DE" sz="2400" dirty="0" smtClean="0"/>
              <a:t>, </a:t>
            </a:r>
            <a:r>
              <a:rPr lang="de-DE" sz="2400" dirty="0" err="1" smtClean="0"/>
              <a:t>sponsors</a:t>
            </a:r>
            <a:endParaRPr lang="de-DE" sz="2400" dirty="0" smtClean="0"/>
          </a:p>
          <a:p>
            <a:r>
              <a:rPr lang="de-DE" sz="2400" dirty="0" smtClean="0"/>
              <a:t>Conference </a:t>
            </a:r>
            <a:r>
              <a:rPr lang="de-DE" sz="2400" dirty="0" err="1" smtClean="0"/>
              <a:t>location</a:t>
            </a:r>
            <a:r>
              <a:rPr lang="de-DE" sz="2400" dirty="0" smtClean="0"/>
              <a:t>: San Francisco, </a:t>
            </a:r>
            <a:r>
              <a:rPr lang="de-DE" sz="2400" dirty="0" err="1" smtClean="0"/>
              <a:t>weather</a:t>
            </a:r>
            <a:r>
              <a:rPr lang="de-DE" sz="2400" dirty="0" smtClean="0"/>
              <a:t>, </a:t>
            </a:r>
            <a:r>
              <a:rPr lang="de-DE" sz="2400" dirty="0" err="1" smtClean="0"/>
              <a:t>sight</a:t>
            </a:r>
            <a:r>
              <a:rPr lang="de-DE" sz="2400" dirty="0" smtClean="0"/>
              <a:t> </a:t>
            </a:r>
            <a:r>
              <a:rPr lang="de-DE" sz="2400" dirty="0" err="1" smtClean="0"/>
              <a:t>seeing</a:t>
            </a:r>
            <a:r>
              <a:rPr lang="de-DE" sz="2400" dirty="0" smtClean="0"/>
              <a:t>/</a:t>
            </a:r>
            <a:r>
              <a:rPr lang="de-DE" sz="2400" dirty="0" err="1" smtClean="0"/>
              <a:t>tourism</a:t>
            </a:r>
            <a:r>
              <a:rPr lang="de-DE" sz="2400" dirty="0" smtClean="0"/>
              <a:t>, Berkeley, Stanford  </a:t>
            </a:r>
          </a:p>
          <a:p>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55</a:t>
            </a:fld>
            <a:endParaRPr lang="de-DE"/>
          </a:p>
        </p:txBody>
      </p:sp>
    </p:spTree>
    <p:extLst>
      <p:ext uri="{BB962C8B-B14F-4D97-AF65-F5344CB8AC3E}">
        <p14:creationId xmlns:p14="http://schemas.microsoft.com/office/powerpoint/2010/main" val="412762183"/>
      </p:ext>
    </p:extLst>
  </p:cSld>
  <p:clrMapOvr>
    <a:masterClrMapping/>
  </p:clrMapOvr>
  <p:transition>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3628" y="3047"/>
            <a:ext cx="7793037" cy="1143000"/>
          </a:xfrm>
        </p:spPr>
        <p:txBody>
          <a:bodyPr/>
          <a:lstStyle/>
          <a:p>
            <a:r>
              <a:rPr lang="de-DE" dirty="0" smtClean="0"/>
              <a:t>Location </a:t>
            </a:r>
            <a:r>
              <a:rPr lang="de-DE" dirty="0" err="1" smtClean="0"/>
              <a:t>of</a:t>
            </a:r>
            <a:r>
              <a:rPr lang="de-DE" dirty="0" smtClean="0"/>
              <a:t> San Francisco</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56</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99650" cy="765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feil nach rechts 3"/>
          <p:cNvSpPr/>
          <p:nvPr/>
        </p:nvSpPr>
        <p:spPr bwMode="auto">
          <a:xfrm rot="2423283">
            <a:off x="-212308" y="3625485"/>
            <a:ext cx="1008112" cy="468883"/>
          </a:xfrm>
          <a:prstGeom prs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654690570"/>
      </p:ext>
    </p:extLst>
  </p:cSld>
  <p:clrMapOvr>
    <a:masterClrMapping/>
  </p:clrMapOvr>
  <p:transition>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0963" y="-27384"/>
            <a:ext cx="7793037" cy="1143000"/>
          </a:xfrm>
        </p:spPr>
        <p:txBody>
          <a:bodyPr/>
          <a:lstStyle/>
          <a:p>
            <a:r>
              <a:rPr lang="de-DE" dirty="0" smtClean="0"/>
              <a:t>Environment </a:t>
            </a:r>
            <a:r>
              <a:rPr lang="de-DE" dirty="0" err="1" smtClean="0"/>
              <a:t>of</a:t>
            </a:r>
            <a:r>
              <a:rPr lang="de-DE" dirty="0" smtClean="0"/>
              <a:t> San Francisco</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57</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269320"/>
            <a:ext cx="8107391" cy="5599200"/>
          </a:xfrm>
          <a:prstGeom prst="rect">
            <a:avLst/>
          </a:prstGeom>
        </p:spPr>
      </p:pic>
      <p:sp>
        <p:nvSpPr>
          <p:cNvPr id="5" name="Ellipse 4"/>
          <p:cNvSpPr/>
          <p:nvPr/>
        </p:nvSpPr>
        <p:spPr bwMode="auto">
          <a:xfrm>
            <a:off x="4608004" y="2600908"/>
            <a:ext cx="792088" cy="432048"/>
          </a:xfrm>
          <a:prstGeom prst="ellipse">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6" name="Ellipse 5"/>
          <p:cNvSpPr/>
          <p:nvPr/>
        </p:nvSpPr>
        <p:spPr bwMode="auto">
          <a:xfrm>
            <a:off x="5110031" y="4653136"/>
            <a:ext cx="792088" cy="432048"/>
          </a:xfrm>
          <a:prstGeom prst="ellipse">
            <a:avLst/>
          </a:prstGeom>
          <a:noFill/>
          <a:ln w="635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7" name="Textfeld 6"/>
          <p:cNvSpPr txBox="1"/>
          <p:nvPr/>
        </p:nvSpPr>
        <p:spPr>
          <a:xfrm>
            <a:off x="3618229" y="4946684"/>
            <a:ext cx="1778051" cy="276999"/>
          </a:xfrm>
          <a:prstGeom prst="rect">
            <a:avLst/>
          </a:prstGeom>
          <a:solidFill>
            <a:schemeClr val="bg1"/>
          </a:solidFill>
        </p:spPr>
        <p:txBody>
          <a:bodyPr wrap="none" rtlCol="0">
            <a:spAutoFit/>
          </a:bodyPr>
          <a:lstStyle/>
          <a:p>
            <a:r>
              <a:rPr lang="de-DE" sz="1200" dirty="0" smtClean="0"/>
              <a:t>Standford University</a:t>
            </a:r>
            <a:endParaRPr lang="de-DE" sz="1200" dirty="0"/>
          </a:p>
        </p:txBody>
      </p:sp>
      <p:sp>
        <p:nvSpPr>
          <p:cNvPr id="8" name="Textfeld 7"/>
          <p:cNvSpPr txBox="1"/>
          <p:nvPr/>
        </p:nvSpPr>
        <p:spPr>
          <a:xfrm>
            <a:off x="5057977" y="2324797"/>
            <a:ext cx="1688283" cy="276999"/>
          </a:xfrm>
          <a:prstGeom prst="rect">
            <a:avLst/>
          </a:prstGeom>
          <a:solidFill>
            <a:schemeClr val="bg1"/>
          </a:solidFill>
        </p:spPr>
        <p:txBody>
          <a:bodyPr wrap="none" rtlCol="0">
            <a:spAutoFit/>
          </a:bodyPr>
          <a:lstStyle/>
          <a:p>
            <a:r>
              <a:rPr lang="de-DE" sz="1200" dirty="0" smtClean="0"/>
              <a:t>Berkeley University</a:t>
            </a:r>
            <a:endParaRPr lang="de-DE" sz="1200" dirty="0"/>
          </a:p>
        </p:txBody>
      </p:sp>
      <p:sp>
        <p:nvSpPr>
          <p:cNvPr id="9" name="Textfeld 8"/>
          <p:cNvSpPr txBox="1"/>
          <p:nvPr/>
        </p:nvSpPr>
        <p:spPr>
          <a:xfrm>
            <a:off x="1929946" y="2840628"/>
            <a:ext cx="1681871" cy="276999"/>
          </a:xfrm>
          <a:prstGeom prst="rect">
            <a:avLst/>
          </a:prstGeom>
          <a:solidFill>
            <a:schemeClr val="bg1"/>
          </a:solidFill>
        </p:spPr>
        <p:txBody>
          <a:bodyPr wrap="none" rtlCol="0">
            <a:spAutoFit/>
          </a:bodyPr>
          <a:lstStyle/>
          <a:p>
            <a:r>
              <a:rPr lang="de-DE" sz="1200" dirty="0" smtClean="0"/>
              <a:t>Golden Gate Bridge</a:t>
            </a:r>
            <a:endParaRPr lang="de-DE" sz="1200" dirty="0"/>
          </a:p>
        </p:txBody>
      </p:sp>
      <p:cxnSp>
        <p:nvCxnSpPr>
          <p:cNvPr id="11" name="Gerade Verbindung mit Pfeil 10"/>
          <p:cNvCxnSpPr/>
          <p:nvPr/>
        </p:nvCxnSpPr>
        <p:spPr bwMode="auto">
          <a:xfrm>
            <a:off x="3611817" y="2979127"/>
            <a:ext cx="564139" cy="138500"/>
          </a:xfrm>
          <a:prstGeom prst="straightConnector1">
            <a:avLst/>
          </a:prstGeom>
          <a:solidFill>
            <a:schemeClr val="accent1"/>
          </a:solidFill>
          <a:ln w="31750"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3014114775"/>
      </p:ext>
    </p:extLst>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3628" y="17786"/>
            <a:ext cx="7793037" cy="1143000"/>
          </a:xfrm>
        </p:spPr>
        <p:txBody>
          <a:bodyPr/>
          <a:lstStyle/>
          <a:p>
            <a:r>
              <a:rPr lang="de-DE" dirty="0" smtClean="0"/>
              <a:t>Golden </a:t>
            </a:r>
            <a:r>
              <a:rPr lang="de-DE" dirty="0" err="1" smtClean="0"/>
              <a:t>gate</a:t>
            </a:r>
            <a:r>
              <a:rPr lang="de-DE" dirty="0" smtClean="0"/>
              <a:t> </a:t>
            </a:r>
            <a:r>
              <a:rPr lang="de-DE" dirty="0" err="1" smtClean="0"/>
              <a:t>bridge</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58</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4" y="1955800"/>
            <a:ext cx="9233735" cy="3849464"/>
          </a:xfrm>
          <a:prstGeom prst="rect">
            <a:avLst/>
          </a:prstGeom>
        </p:spPr>
      </p:pic>
    </p:spTree>
    <p:extLst>
      <p:ext uri="{BB962C8B-B14F-4D97-AF65-F5344CB8AC3E}">
        <p14:creationId xmlns:p14="http://schemas.microsoft.com/office/powerpoint/2010/main" val="1061217962"/>
      </p:ext>
    </p:extLst>
  </p:cSld>
  <p:clrMapOvr>
    <a:masterClrMapping/>
  </p:clrMapOvr>
  <p:transition>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07504" y="1484784"/>
            <a:ext cx="3528082" cy="1938992"/>
          </a:xfrm>
          <a:prstGeom prst="rect">
            <a:avLst/>
          </a:prstGeom>
          <a:noFill/>
        </p:spPr>
        <p:txBody>
          <a:bodyPr wrap="none" rtlCol="0">
            <a:spAutoFit/>
          </a:bodyPr>
          <a:lstStyle/>
          <a:p>
            <a:r>
              <a:rPr lang="de-DE" b="0" dirty="0"/>
              <a:t>Mark </a:t>
            </a:r>
            <a:r>
              <a:rPr lang="de-DE" b="0" dirty="0" smtClean="0"/>
              <a:t>Twain: </a:t>
            </a:r>
          </a:p>
          <a:p>
            <a:r>
              <a:rPr lang="en-US" b="0" dirty="0" smtClean="0"/>
              <a:t>The </a:t>
            </a:r>
            <a:r>
              <a:rPr lang="en-US" b="0" dirty="0"/>
              <a:t>coldest </a:t>
            </a:r>
            <a:r>
              <a:rPr lang="en-US" b="0" i="1" dirty="0"/>
              <a:t>winter</a:t>
            </a:r>
            <a:r>
              <a:rPr lang="en-US" b="0" dirty="0"/>
              <a:t> </a:t>
            </a:r>
            <a:br>
              <a:rPr lang="en-US" b="0" dirty="0"/>
            </a:br>
            <a:r>
              <a:rPr lang="en-US" b="0" dirty="0" smtClean="0"/>
              <a:t>I </a:t>
            </a:r>
            <a:r>
              <a:rPr lang="en-US" b="0" dirty="0"/>
              <a:t>ever saw </a:t>
            </a:r>
            <a:br>
              <a:rPr lang="en-US" b="0" dirty="0"/>
            </a:br>
            <a:r>
              <a:rPr lang="en-US" b="0" dirty="0" smtClean="0"/>
              <a:t>was </a:t>
            </a:r>
            <a:r>
              <a:rPr lang="en-US" b="0" dirty="0"/>
              <a:t>the </a:t>
            </a:r>
            <a:r>
              <a:rPr lang="en-US" b="0" i="1" dirty="0"/>
              <a:t>summer</a:t>
            </a:r>
            <a:r>
              <a:rPr lang="en-US" b="0" dirty="0"/>
              <a:t> </a:t>
            </a:r>
            <a:r>
              <a:rPr lang="en-US" b="0" dirty="0" smtClean="0"/>
              <a:t/>
            </a:r>
            <a:br>
              <a:rPr lang="en-US" b="0" dirty="0" smtClean="0"/>
            </a:br>
            <a:r>
              <a:rPr lang="en-US" b="0" dirty="0" smtClean="0"/>
              <a:t>I </a:t>
            </a:r>
            <a:r>
              <a:rPr lang="en-US" b="0" dirty="0"/>
              <a:t>spent in </a:t>
            </a:r>
            <a:r>
              <a:rPr lang="en-US" b="0" i="1" dirty="0"/>
              <a:t>San Francisco</a:t>
            </a:r>
            <a:r>
              <a:rPr lang="en-US" b="0" dirty="0"/>
              <a:t>.</a:t>
            </a:r>
            <a:endParaRPr lang="de-DE" b="0" dirty="0"/>
          </a:p>
        </p:txBody>
      </p:sp>
      <p:sp>
        <p:nvSpPr>
          <p:cNvPr id="7" name="Titel 6"/>
          <p:cNvSpPr>
            <a:spLocks noGrp="1"/>
          </p:cNvSpPr>
          <p:nvPr>
            <p:ph type="title"/>
          </p:nvPr>
        </p:nvSpPr>
        <p:spPr>
          <a:xfrm>
            <a:off x="1475656" y="0"/>
            <a:ext cx="7793037" cy="1143000"/>
          </a:xfrm>
        </p:spPr>
        <p:txBody>
          <a:bodyPr/>
          <a:lstStyle/>
          <a:p>
            <a:r>
              <a:rPr lang="de-DE" dirty="0" err="1" smtClean="0"/>
              <a:t>Climate</a:t>
            </a:r>
            <a:r>
              <a:rPr lang="de-DE" dirty="0" smtClean="0"/>
              <a:t>, </a:t>
            </a:r>
            <a:r>
              <a:rPr lang="de-DE" dirty="0" err="1" smtClean="0"/>
              <a:t>air</a:t>
            </a:r>
            <a:r>
              <a:rPr lang="de-DE" dirty="0" smtClean="0"/>
              <a:t> </a:t>
            </a:r>
            <a:r>
              <a:rPr lang="de-DE" dirty="0" err="1" smtClean="0"/>
              <a:t>temperature</a:t>
            </a:r>
            <a:endParaRPr lang="de-DE" dirty="0"/>
          </a:p>
        </p:txBody>
      </p:sp>
      <p:sp>
        <p:nvSpPr>
          <p:cNvPr id="5" name="Textfeld 4"/>
          <p:cNvSpPr txBox="1"/>
          <p:nvPr/>
        </p:nvSpPr>
        <p:spPr>
          <a:xfrm>
            <a:off x="231495" y="4149080"/>
            <a:ext cx="2619756" cy="830997"/>
          </a:xfrm>
          <a:prstGeom prst="rect">
            <a:avLst/>
          </a:prstGeom>
          <a:noFill/>
        </p:spPr>
        <p:txBody>
          <a:bodyPr wrap="none" rtlCol="0">
            <a:spAutoFit/>
          </a:bodyPr>
          <a:lstStyle/>
          <a:p>
            <a:r>
              <a:rPr lang="de-DE" b="0" dirty="0" err="1"/>
              <a:t>T</a:t>
            </a:r>
            <a:r>
              <a:rPr lang="de-DE" b="0" dirty="0" err="1" smtClean="0"/>
              <a:t>emperatures</a:t>
            </a:r>
            <a:r>
              <a:rPr lang="de-DE" b="0" dirty="0" smtClean="0"/>
              <a:t/>
            </a:r>
            <a:br>
              <a:rPr lang="de-DE" b="0" dirty="0" smtClean="0"/>
            </a:br>
            <a:r>
              <a:rPr lang="de-DE" b="0" dirty="0" smtClean="0"/>
              <a:t>on 24th Aug 2013</a:t>
            </a:r>
            <a:endParaRPr lang="de-DE" b="0"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876" y="1107712"/>
            <a:ext cx="5544615" cy="5750288"/>
          </a:xfrm>
          <a:prstGeom prst="rect">
            <a:avLst/>
          </a:prstGeom>
        </p:spPr>
      </p:pic>
    </p:spTree>
    <p:extLst>
      <p:ext uri="{BB962C8B-B14F-4D97-AF65-F5344CB8AC3E}">
        <p14:creationId xmlns:p14="http://schemas.microsoft.com/office/powerpoint/2010/main" val="2551059994"/>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84168" y="1160748"/>
            <a:ext cx="2972081" cy="1844696"/>
          </a:xfrm>
        </p:spPr>
        <p:txBody>
          <a:bodyPr/>
          <a:lstStyle/>
          <a:p>
            <a:r>
              <a:rPr lang="de-DE" sz="3600" dirty="0" smtClean="0"/>
              <a:t>ICSE 2013 </a:t>
            </a:r>
            <a:br>
              <a:rPr lang="de-DE" sz="3600" dirty="0" smtClean="0"/>
            </a:br>
            <a:r>
              <a:rPr lang="de-DE" sz="3600" dirty="0" err="1" smtClean="0"/>
              <a:t>Proceedings</a:t>
            </a:r>
            <a:r>
              <a:rPr lang="de-DE" sz="3600" dirty="0" smtClean="0"/>
              <a:t> </a:t>
            </a:r>
            <a:br>
              <a:rPr lang="de-DE" sz="3600" dirty="0" smtClean="0"/>
            </a:br>
            <a:r>
              <a:rPr lang="de-DE" sz="3600" dirty="0" smtClean="0"/>
              <a:t>Cover</a:t>
            </a:r>
            <a:endParaRPr lang="de-DE" sz="3600"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6</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5981203" cy="6887781"/>
          </a:xfrm>
          <a:prstGeom prst="rect">
            <a:avLst/>
          </a:prstGeom>
        </p:spPr>
      </p:pic>
    </p:spTree>
    <p:extLst>
      <p:ext uri="{BB962C8B-B14F-4D97-AF65-F5344CB8AC3E}">
        <p14:creationId xmlns:p14="http://schemas.microsoft.com/office/powerpoint/2010/main" val="1510250896"/>
      </p:ext>
    </p:extLst>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07504" y="1484784"/>
            <a:ext cx="3528082" cy="1938992"/>
          </a:xfrm>
          <a:prstGeom prst="rect">
            <a:avLst/>
          </a:prstGeom>
          <a:noFill/>
        </p:spPr>
        <p:txBody>
          <a:bodyPr wrap="none" rtlCol="0">
            <a:spAutoFit/>
          </a:bodyPr>
          <a:lstStyle/>
          <a:p>
            <a:r>
              <a:rPr lang="de-DE" b="0" dirty="0"/>
              <a:t>Mark </a:t>
            </a:r>
            <a:r>
              <a:rPr lang="de-DE" b="0" dirty="0" smtClean="0"/>
              <a:t>Twain: </a:t>
            </a:r>
          </a:p>
          <a:p>
            <a:r>
              <a:rPr lang="en-US" b="0" dirty="0" smtClean="0"/>
              <a:t>The </a:t>
            </a:r>
            <a:r>
              <a:rPr lang="en-US" b="0" dirty="0"/>
              <a:t>coldest </a:t>
            </a:r>
            <a:r>
              <a:rPr lang="en-US" b="0" i="1" dirty="0"/>
              <a:t>winter</a:t>
            </a:r>
            <a:r>
              <a:rPr lang="en-US" b="0" dirty="0"/>
              <a:t> </a:t>
            </a:r>
            <a:br>
              <a:rPr lang="en-US" b="0" dirty="0"/>
            </a:br>
            <a:r>
              <a:rPr lang="en-US" b="0" dirty="0" smtClean="0"/>
              <a:t>I </a:t>
            </a:r>
            <a:r>
              <a:rPr lang="en-US" b="0" dirty="0"/>
              <a:t>ever saw </a:t>
            </a:r>
            <a:br>
              <a:rPr lang="en-US" b="0" dirty="0"/>
            </a:br>
            <a:r>
              <a:rPr lang="en-US" b="0" dirty="0" smtClean="0"/>
              <a:t>was </a:t>
            </a:r>
            <a:r>
              <a:rPr lang="en-US" b="0" dirty="0"/>
              <a:t>the </a:t>
            </a:r>
            <a:r>
              <a:rPr lang="en-US" b="0" i="1" dirty="0"/>
              <a:t>summer</a:t>
            </a:r>
            <a:r>
              <a:rPr lang="en-US" b="0" dirty="0"/>
              <a:t> </a:t>
            </a:r>
            <a:r>
              <a:rPr lang="en-US" b="0" dirty="0" smtClean="0"/>
              <a:t/>
            </a:r>
            <a:br>
              <a:rPr lang="en-US" b="0" dirty="0" smtClean="0"/>
            </a:br>
            <a:r>
              <a:rPr lang="en-US" b="0" dirty="0" smtClean="0"/>
              <a:t>I </a:t>
            </a:r>
            <a:r>
              <a:rPr lang="en-US" b="0" dirty="0"/>
              <a:t>spent in </a:t>
            </a:r>
            <a:r>
              <a:rPr lang="en-US" b="0" i="1" dirty="0"/>
              <a:t>San Francisco</a:t>
            </a:r>
            <a:r>
              <a:rPr lang="en-US" b="0" dirty="0"/>
              <a:t>.</a:t>
            </a:r>
            <a:endParaRPr lang="de-DE" b="0" dirty="0"/>
          </a:p>
        </p:txBody>
      </p:sp>
      <p:sp>
        <p:nvSpPr>
          <p:cNvPr id="7" name="Titel 6"/>
          <p:cNvSpPr>
            <a:spLocks noGrp="1"/>
          </p:cNvSpPr>
          <p:nvPr>
            <p:ph type="title"/>
          </p:nvPr>
        </p:nvSpPr>
        <p:spPr>
          <a:xfrm>
            <a:off x="1475656" y="0"/>
            <a:ext cx="7793037" cy="1143000"/>
          </a:xfrm>
        </p:spPr>
        <p:txBody>
          <a:bodyPr/>
          <a:lstStyle/>
          <a:p>
            <a:r>
              <a:rPr lang="de-DE" dirty="0" err="1" smtClean="0"/>
              <a:t>Climate</a:t>
            </a:r>
            <a:r>
              <a:rPr lang="de-DE" dirty="0" smtClean="0"/>
              <a:t>, </a:t>
            </a:r>
            <a:r>
              <a:rPr lang="de-DE" dirty="0" err="1" smtClean="0"/>
              <a:t>water</a:t>
            </a:r>
            <a:r>
              <a:rPr lang="de-DE" dirty="0" smtClean="0"/>
              <a:t> </a:t>
            </a:r>
            <a:r>
              <a:rPr lang="de-DE" dirty="0" err="1" smtClean="0"/>
              <a:t>temperature</a:t>
            </a:r>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578" y="1160748"/>
            <a:ext cx="5312922" cy="5760640"/>
          </a:xfrm>
          <a:prstGeom prst="rect">
            <a:avLst/>
          </a:prstGeom>
        </p:spPr>
      </p:pic>
      <p:sp>
        <p:nvSpPr>
          <p:cNvPr id="5" name="Textfeld 4"/>
          <p:cNvSpPr txBox="1"/>
          <p:nvPr/>
        </p:nvSpPr>
        <p:spPr>
          <a:xfrm>
            <a:off x="231495" y="4149080"/>
            <a:ext cx="2888419" cy="830997"/>
          </a:xfrm>
          <a:prstGeom prst="rect">
            <a:avLst/>
          </a:prstGeom>
          <a:noFill/>
        </p:spPr>
        <p:txBody>
          <a:bodyPr wrap="none" rtlCol="0">
            <a:spAutoFit/>
          </a:bodyPr>
          <a:lstStyle/>
          <a:p>
            <a:r>
              <a:rPr lang="de-DE" b="0" dirty="0" err="1" smtClean="0"/>
              <a:t>Water</a:t>
            </a:r>
            <a:r>
              <a:rPr lang="de-DE" b="0" dirty="0" smtClean="0"/>
              <a:t> </a:t>
            </a:r>
            <a:r>
              <a:rPr lang="de-DE" b="0" dirty="0" err="1" smtClean="0"/>
              <a:t>temperatures</a:t>
            </a:r>
            <a:r>
              <a:rPr lang="de-DE" b="0" dirty="0" smtClean="0"/>
              <a:t/>
            </a:r>
            <a:br>
              <a:rPr lang="de-DE" b="0" dirty="0" smtClean="0"/>
            </a:br>
            <a:r>
              <a:rPr lang="de-DE" b="0" dirty="0" smtClean="0"/>
              <a:t>on 1st June 2013</a:t>
            </a:r>
            <a:endParaRPr lang="de-DE" b="0" dirty="0"/>
          </a:p>
        </p:txBody>
      </p:sp>
    </p:spTree>
    <p:extLst>
      <p:ext uri="{BB962C8B-B14F-4D97-AF65-F5344CB8AC3E}">
        <p14:creationId xmlns:p14="http://schemas.microsoft.com/office/powerpoint/2010/main" val="3554587837"/>
      </p:ext>
    </p:extLst>
  </p:cSld>
  <p:clrMapOvr>
    <a:masterClrMapping/>
  </p:clrMapOvr>
  <p:transition>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0963" y="-171400"/>
            <a:ext cx="7793037" cy="1143000"/>
          </a:xfrm>
        </p:spPr>
        <p:txBody>
          <a:bodyPr/>
          <a:lstStyle/>
          <a:p>
            <a:r>
              <a:rPr lang="de-DE" dirty="0" smtClean="0"/>
              <a:t>Down Town</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61</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46" y="1438274"/>
            <a:ext cx="9292946" cy="5244534"/>
          </a:xfrm>
          <a:prstGeom prst="rect">
            <a:avLst/>
          </a:prstGeom>
        </p:spPr>
      </p:pic>
    </p:spTree>
    <p:extLst>
      <p:ext uri="{BB962C8B-B14F-4D97-AF65-F5344CB8AC3E}">
        <p14:creationId xmlns:p14="http://schemas.microsoft.com/office/powerpoint/2010/main" val="4174644639"/>
      </p:ext>
    </p:extLst>
  </p:cSld>
  <p:clrMapOvr>
    <a:masterClrMapping/>
  </p:clrMapOvr>
  <p:transition>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0963" y="-135396"/>
            <a:ext cx="7793037" cy="1143000"/>
          </a:xfrm>
        </p:spPr>
        <p:txBody>
          <a:bodyPr/>
          <a:lstStyle/>
          <a:p>
            <a:r>
              <a:rPr lang="de-DE" dirty="0" smtClean="0"/>
              <a:t>Cable </a:t>
            </a:r>
            <a:r>
              <a:rPr lang="de-DE" dirty="0" err="1" smtClean="0"/>
              <a:t>car</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62</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7" y="1628800"/>
            <a:ext cx="9167217" cy="5085524"/>
          </a:xfrm>
          <a:prstGeom prst="rect">
            <a:avLst/>
          </a:prstGeom>
        </p:spPr>
      </p:pic>
    </p:spTree>
    <p:extLst>
      <p:ext uri="{BB962C8B-B14F-4D97-AF65-F5344CB8AC3E}">
        <p14:creationId xmlns:p14="http://schemas.microsoft.com/office/powerpoint/2010/main" val="1084267004"/>
      </p:ext>
    </p:extLst>
  </p:cSld>
  <p:clrMapOvr>
    <a:masterClrMapping/>
  </p:clrMapOvr>
  <p:transition>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0963" y="-135396"/>
            <a:ext cx="7793037" cy="1143000"/>
          </a:xfrm>
        </p:spPr>
        <p:txBody>
          <a:bodyPr/>
          <a:lstStyle/>
          <a:p>
            <a:r>
              <a:rPr lang="de-DE" dirty="0" smtClean="0"/>
              <a:t>Lombard Street</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63</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3" y="1438274"/>
            <a:ext cx="9100915" cy="5140787"/>
          </a:xfrm>
          <a:prstGeom prst="rect">
            <a:avLst/>
          </a:prstGeom>
        </p:spPr>
      </p:pic>
    </p:spTree>
    <p:extLst>
      <p:ext uri="{BB962C8B-B14F-4D97-AF65-F5344CB8AC3E}">
        <p14:creationId xmlns:p14="http://schemas.microsoft.com/office/powerpoint/2010/main" val="2158399662"/>
      </p:ext>
    </p:extLst>
  </p:cSld>
  <p:clrMapOvr>
    <a:masterClrMapping/>
  </p:clrMapOvr>
  <p:transition>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0963" y="-279412"/>
            <a:ext cx="7793037" cy="1143000"/>
          </a:xfrm>
        </p:spPr>
        <p:txBody>
          <a:bodyPr/>
          <a:lstStyle/>
          <a:p>
            <a:r>
              <a:rPr lang="de-DE" dirty="0" smtClean="0"/>
              <a:t>Museum </a:t>
            </a:r>
            <a:r>
              <a:rPr lang="de-DE" dirty="0" err="1" smtClean="0"/>
              <a:t>of</a:t>
            </a:r>
            <a:r>
              <a:rPr lang="de-DE" dirty="0" smtClean="0"/>
              <a:t> Modern Art</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64</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274"/>
            <a:ext cx="9144000" cy="5582094"/>
          </a:xfrm>
          <a:prstGeom prst="rect">
            <a:avLst/>
          </a:prstGeom>
        </p:spPr>
      </p:pic>
    </p:spTree>
    <p:extLst>
      <p:ext uri="{BB962C8B-B14F-4D97-AF65-F5344CB8AC3E}">
        <p14:creationId xmlns:p14="http://schemas.microsoft.com/office/powerpoint/2010/main" val="4275710028"/>
      </p:ext>
    </p:extLst>
  </p:cSld>
  <p:clrMapOvr>
    <a:masterClrMapping/>
  </p:clrMapOvr>
  <p:transition>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99392"/>
            <a:ext cx="7793037" cy="1143000"/>
          </a:xfrm>
        </p:spPr>
        <p:txBody>
          <a:bodyPr/>
          <a:lstStyle/>
          <a:p>
            <a:r>
              <a:rPr lang="de-DE" dirty="0" smtClean="0"/>
              <a:t>Berkeley: University </a:t>
            </a:r>
            <a:r>
              <a:rPr lang="de-DE" dirty="0" err="1" smtClean="0"/>
              <a:t>campus</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65</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8" y="1449360"/>
            <a:ext cx="9157606" cy="5220000"/>
          </a:xfrm>
          <a:prstGeom prst="rect">
            <a:avLst/>
          </a:prstGeom>
        </p:spPr>
      </p:pic>
    </p:spTree>
    <p:extLst>
      <p:ext uri="{BB962C8B-B14F-4D97-AF65-F5344CB8AC3E}">
        <p14:creationId xmlns:p14="http://schemas.microsoft.com/office/powerpoint/2010/main" val="1033500961"/>
      </p:ext>
    </p:extLst>
  </p:cSld>
  <p:clrMapOvr>
    <a:masterClrMapping/>
  </p:clrMapOvr>
  <p:transition>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612" y="152636"/>
            <a:ext cx="7181477" cy="944724"/>
          </a:xfrm>
        </p:spPr>
        <p:txBody>
          <a:bodyPr/>
          <a:lstStyle/>
          <a:p>
            <a:pPr algn="ctr"/>
            <a:r>
              <a:rPr lang="de-DE" dirty="0" err="1" smtClean="0"/>
              <a:t>Conclusion</a:t>
            </a:r>
            <a:endParaRPr lang="de-DE" dirty="0"/>
          </a:p>
        </p:txBody>
      </p:sp>
      <p:sp>
        <p:nvSpPr>
          <p:cNvPr id="3" name="Inhaltsplatzhalter 2"/>
          <p:cNvSpPr>
            <a:spLocks noGrp="1"/>
          </p:cNvSpPr>
          <p:nvPr>
            <p:ph idx="1"/>
          </p:nvPr>
        </p:nvSpPr>
        <p:spPr>
          <a:xfrm>
            <a:off x="899592" y="1196752"/>
            <a:ext cx="7772400" cy="1008111"/>
          </a:xfrm>
        </p:spPr>
        <p:txBody>
          <a:bodyPr/>
          <a:lstStyle/>
          <a:p>
            <a:pPr marL="0" indent="0">
              <a:buNone/>
            </a:pPr>
            <a:r>
              <a:rPr lang="de-DE" sz="2200" dirty="0" err="1" smtClean="0"/>
              <a:t>Intstead</a:t>
            </a:r>
            <a:r>
              <a:rPr lang="de-DE" sz="2200" dirty="0" smtClean="0"/>
              <a:t> </a:t>
            </a:r>
            <a:r>
              <a:rPr lang="de-DE" sz="2200" dirty="0" err="1" smtClean="0"/>
              <a:t>of</a:t>
            </a:r>
            <a:r>
              <a:rPr lang="de-DE" sz="2200" dirty="0" smtClean="0"/>
              <a:t> </a:t>
            </a:r>
            <a:r>
              <a:rPr lang="de-DE" sz="2200" dirty="0" err="1" smtClean="0"/>
              <a:t>one</a:t>
            </a:r>
            <a:r>
              <a:rPr lang="de-DE" sz="2200" dirty="0" smtClean="0"/>
              <a:t> </a:t>
            </a:r>
            <a:r>
              <a:rPr lang="de-DE" sz="2200" dirty="0" err="1" smtClean="0"/>
              <a:t>presentation</a:t>
            </a:r>
            <a:r>
              <a:rPr lang="de-DE" sz="2200" dirty="0" smtClean="0"/>
              <a:t>  </a:t>
            </a:r>
            <a:r>
              <a:rPr lang="de-DE" dirty="0" smtClean="0"/>
              <a:t/>
            </a:r>
            <a:br>
              <a:rPr lang="de-DE" dirty="0" smtClean="0"/>
            </a:br>
            <a:r>
              <a:rPr lang="de-DE" dirty="0" smtClean="0"/>
              <a:t>          „</a:t>
            </a:r>
            <a:r>
              <a:rPr lang="de-DE" dirty="0" err="1" smtClean="0"/>
              <a:t>Impressions</a:t>
            </a:r>
            <a:r>
              <a:rPr lang="de-DE" dirty="0" smtClean="0"/>
              <a:t> </a:t>
            </a:r>
            <a:r>
              <a:rPr lang="de-DE" dirty="0" err="1"/>
              <a:t>from</a:t>
            </a:r>
            <a:r>
              <a:rPr lang="de-DE" dirty="0"/>
              <a:t> ICSE </a:t>
            </a:r>
            <a:r>
              <a:rPr lang="de-DE" dirty="0" smtClean="0"/>
              <a:t>2013“</a:t>
            </a:r>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66</a:t>
            </a:fld>
            <a:endParaRPr lang="de-DE"/>
          </a:p>
        </p:txBody>
      </p:sp>
      <p:sp>
        <p:nvSpPr>
          <p:cNvPr id="5" name="Inhaltsplatzhalter 2"/>
          <p:cNvSpPr txBox="1">
            <a:spLocks/>
          </p:cNvSpPr>
          <p:nvPr/>
        </p:nvSpPr>
        <p:spPr bwMode="auto">
          <a:xfrm>
            <a:off x="920800" y="2312876"/>
            <a:ext cx="7772400"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Font typeface="Wingdings" pitchFamily="2" charset="2"/>
              <a:buNone/>
            </a:pPr>
            <a:r>
              <a:rPr lang="de-DE" sz="2200" b="0" kern="0" dirty="0" err="1"/>
              <a:t>s</a:t>
            </a:r>
            <a:r>
              <a:rPr lang="de-DE" sz="2200" b="0" kern="0" dirty="0" err="1" smtClean="0"/>
              <a:t>everal</a:t>
            </a:r>
            <a:r>
              <a:rPr lang="de-DE" sz="2200" b="0" kern="0" dirty="0" smtClean="0"/>
              <a:t> </a:t>
            </a:r>
            <a:r>
              <a:rPr lang="de-DE" sz="2200" b="0" kern="0" dirty="0" err="1" smtClean="0"/>
              <a:t>ones</a:t>
            </a:r>
            <a:r>
              <a:rPr lang="de-DE" sz="2200" b="0" kern="0" dirty="0" smtClean="0"/>
              <a:t> </a:t>
            </a:r>
            <a:r>
              <a:rPr lang="de-DE" sz="2200" b="0" kern="0" dirty="0" err="1" smtClean="0"/>
              <a:t>would</a:t>
            </a:r>
            <a:r>
              <a:rPr lang="de-DE" sz="2200" b="0" kern="0" dirty="0" smtClean="0"/>
              <a:t> </a:t>
            </a:r>
            <a:r>
              <a:rPr lang="de-DE" sz="2200" b="0" kern="0" dirty="0" err="1" smtClean="0"/>
              <a:t>have</a:t>
            </a:r>
            <a:r>
              <a:rPr lang="de-DE" sz="2200" b="0" kern="0" dirty="0" smtClean="0"/>
              <a:t> </a:t>
            </a:r>
            <a:r>
              <a:rPr lang="de-DE" sz="2200" b="0" kern="0" dirty="0" err="1" smtClean="0"/>
              <a:t>been</a:t>
            </a:r>
            <a:r>
              <a:rPr lang="de-DE" sz="2200" b="0" kern="0" dirty="0" smtClean="0"/>
              <a:t> </a:t>
            </a:r>
            <a:r>
              <a:rPr lang="de-DE" sz="2200" b="0" kern="0" dirty="0" err="1" smtClean="0"/>
              <a:t>possible</a:t>
            </a:r>
            <a:r>
              <a:rPr lang="de-DE" sz="2200" b="0" kern="0" dirty="0" smtClean="0"/>
              <a:t>:</a:t>
            </a:r>
            <a:endParaRPr lang="de-DE" sz="2200" b="0" kern="0" dirty="0"/>
          </a:p>
        </p:txBody>
      </p:sp>
      <p:sp>
        <p:nvSpPr>
          <p:cNvPr id="6" name="Inhaltsplatzhalter 2"/>
          <p:cNvSpPr txBox="1">
            <a:spLocks/>
          </p:cNvSpPr>
          <p:nvPr/>
        </p:nvSpPr>
        <p:spPr bwMode="auto">
          <a:xfrm>
            <a:off x="568052" y="3032956"/>
            <a:ext cx="8604448" cy="2526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Font typeface="Arial" pitchFamily="34" charset="0"/>
              <a:buChar char="•"/>
            </a:pPr>
            <a:r>
              <a:rPr lang="de-DE" sz="2200" b="0" kern="0" dirty="0" smtClean="0"/>
              <a:t>Technical </a:t>
            </a:r>
            <a:r>
              <a:rPr lang="de-DE" sz="2200" b="0" kern="0" dirty="0" err="1" smtClean="0"/>
              <a:t>trends</a:t>
            </a:r>
            <a:r>
              <a:rPr lang="de-DE" sz="2200" b="0" kern="0" dirty="0" smtClean="0"/>
              <a:t> in Software Engineering </a:t>
            </a:r>
            <a:r>
              <a:rPr lang="de-DE" sz="2200" b="0" kern="0" dirty="0" err="1" smtClean="0"/>
              <a:t>at</a:t>
            </a:r>
            <a:r>
              <a:rPr lang="de-DE" sz="2200" b="0" kern="0" dirty="0" smtClean="0"/>
              <a:t> ICSE 2013</a:t>
            </a:r>
          </a:p>
          <a:p>
            <a:pPr>
              <a:buFont typeface="Arial" pitchFamily="34" charset="0"/>
              <a:buChar char="•"/>
            </a:pPr>
            <a:r>
              <a:rPr lang="de-DE" sz="2200" b="0" kern="0" dirty="0" smtClean="0"/>
              <a:t>Research </a:t>
            </a:r>
            <a:r>
              <a:rPr lang="de-DE" sz="2200" b="0" kern="0" dirty="0" err="1" smtClean="0"/>
              <a:t>trends</a:t>
            </a:r>
            <a:r>
              <a:rPr lang="de-DE" sz="2200" b="0" kern="0" dirty="0" smtClean="0"/>
              <a:t> in </a:t>
            </a:r>
            <a:r>
              <a:rPr lang="de-DE" sz="2200" b="0" kern="0" dirty="0" err="1" smtClean="0"/>
              <a:t>software</a:t>
            </a:r>
            <a:r>
              <a:rPr lang="de-DE" sz="2200" b="0" kern="0" dirty="0" smtClean="0"/>
              <a:t> </a:t>
            </a:r>
            <a:r>
              <a:rPr lang="de-DE" sz="2200" b="0" kern="0" dirty="0" err="1" smtClean="0"/>
              <a:t>testing</a:t>
            </a:r>
            <a:endParaRPr lang="de-DE" sz="2200" b="0" kern="0" dirty="0" smtClean="0"/>
          </a:p>
          <a:p>
            <a:pPr>
              <a:buFont typeface="Arial" pitchFamily="34" charset="0"/>
              <a:buChar char="•"/>
            </a:pPr>
            <a:r>
              <a:rPr lang="de-DE" sz="2200" b="0" kern="0" dirty="0" smtClean="0"/>
              <a:t>Teaching material </a:t>
            </a:r>
            <a:r>
              <a:rPr lang="de-DE" sz="2200" b="0" kern="0" dirty="0" err="1" smtClean="0"/>
              <a:t>platform</a:t>
            </a:r>
            <a:r>
              <a:rPr lang="de-DE" sz="2200" b="0" kern="0" dirty="0" smtClean="0"/>
              <a:t> „Ensemble“</a:t>
            </a:r>
          </a:p>
          <a:p>
            <a:pPr>
              <a:buFont typeface="Arial" pitchFamily="34" charset="0"/>
              <a:buChar char="•"/>
            </a:pPr>
            <a:r>
              <a:rPr lang="de-DE" sz="2200" b="0" kern="0" dirty="0" smtClean="0"/>
              <a:t>Teaching </a:t>
            </a:r>
            <a:r>
              <a:rPr lang="de-DE" sz="2200" b="0" kern="0" dirty="0" err="1" smtClean="0"/>
              <a:t>practices</a:t>
            </a:r>
            <a:r>
              <a:rPr lang="de-DE" sz="2200" b="0" kern="0" dirty="0" smtClean="0"/>
              <a:t> </a:t>
            </a:r>
            <a:r>
              <a:rPr lang="de-DE" sz="2200" b="0" kern="0" dirty="0" err="1" smtClean="0"/>
              <a:t>for</a:t>
            </a:r>
            <a:r>
              <a:rPr lang="de-DE" sz="2200" b="0" kern="0" dirty="0" smtClean="0"/>
              <a:t> SE </a:t>
            </a:r>
            <a:r>
              <a:rPr lang="de-DE" sz="2200" b="0" kern="0" dirty="0" err="1" smtClean="0"/>
              <a:t>presented</a:t>
            </a:r>
            <a:r>
              <a:rPr lang="de-DE" sz="2200" b="0" kern="0" dirty="0" smtClean="0"/>
              <a:t> </a:t>
            </a:r>
            <a:r>
              <a:rPr lang="de-DE" sz="2200" b="0" kern="0" dirty="0" err="1" smtClean="0"/>
              <a:t>at</a:t>
            </a:r>
            <a:r>
              <a:rPr lang="de-DE" sz="2200" b="0" kern="0" dirty="0" smtClean="0"/>
              <a:t> CSEET</a:t>
            </a:r>
          </a:p>
          <a:p>
            <a:pPr>
              <a:buFont typeface="Arial" pitchFamily="34" charset="0"/>
              <a:buChar char="•"/>
            </a:pPr>
            <a:r>
              <a:rPr lang="de-DE" sz="2200" b="0" kern="0" dirty="0" err="1"/>
              <a:t>I</a:t>
            </a:r>
            <a:r>
              <a:rPr lang="de-DE" sz="2200" b="0" kern="0" dirty="0" err="1" smtClean="0"/>
              <a:t>ntroduction</a:t>
            </a:r>
            <a:r>
              <a:rPr lang="de-DE" sz="2200" b="0" kern="0" dirty="0" smtClean="0"/>
              <a:t> </a:t>
            </a:r>
            <a:r>
              <a:rPr lang="de-DE" sz="2200" b="0" kern="0" dirty="0" err="1" smtClean="0"/>
              <a:t>to</a:t>
            </a:r>
            <a:r>
              <a:rPr lang="de-DE" sz="2200" b="0" kern="0" dirty="0" smtClean="0"/>
              <a:t> </a:t>
            </a:r>
            <a:r>
              <a:rPr lang="de-DE" sz="2200" b="0" kern="0" dirty="0" err="1" smtClean="0"/>
              <a:t>programming</a:t>
            </a:r>
            <a:r>
              <a:rPr lang="de-DE" sz="2200" b="0" kern="0" dirty="0" smtClean="0"/>
              <a:t> </a:t>
            </a:r>
            <a:r>
              <a:rPr lang="de-DE" sz="2200" b="0" kern="0" dirty="0" err="1" smtClean="0"/>
              <a:t>for</a:t>
            </a:r>
            <a:r>
              <a:rPr lang="de-DE" sz="2200" b="0" kern="0" dirty="0" smtClean="0"/>
              <a:t> </a:t>
            </a:r>
            <a:r>
              <a:rPr lang="de-DE" sz="2200" b="0" kern="0" dirty="0" err="1" smtClean="0"/>
              <a:t>beginners</a:t>
            </a:r>
            <a:r>
              <a:rPr lang="de-DE" sz="2200" b="0" kern="0" dirty="0" smtClean="0"/>
              <a:t> </a:t>
            </a:r>
            <a:r>
              <a:rPr lang="de-DE" sz="2200" b="0" kern="0" dirty="0" err="1" smtClean="0"/>
              <a:t>emphasizing</a:t>
            </a:r>
            <a:r>
              <a:rPr lang="de-DE" sz="2200" b="0" kern="0" dirty="0" smtClean="0"/>
              <a:t> </a:t>
            </a:r>
            <a:r>
              <a:rPr lang="de-DE" sz="2200" b="0" kern="0" dirty="0" err="1" smtClean="0"/>
              <a:t>testing</a:t>
            </a:r>
            <a:endParaRPr lang="de-DE" sz="2200" b="0" kern="0" dirty="0" smtClean="0"/>
          </a:p>
          <a:p>
            <a:pPr>
              <a:buFont typeface="Arial" pitchFamily="34" charset="0"/>
              <a:buChar char="•"/>
            </a:pPr>
            <a:r>
              <a:rPr lang="de-DE" sz="2200" b="0" kern="0" dirty="0" smtClean="0"/>
              <a:t>UML in </a:t>
            </a:r>
            <a:r>
              <a:rPr lang="de-DE" sz="2200" b="0" kern="0" dirty="0" err="1" smtClean="0"/>
              <a:t>practice</a:t>
            </a:r>
            <a:endParaRPr lang="de-DE" sz="2200" b="0" kern="0" dirty="0"/>
          </a:p>
        </p:txBody>
      </p:sp>
      <p:sp>
        <p:nvSpPr>
          <p:cNvPr id="7" name="Inhaltsplatzhalter 2"/>
          <p:cNvSpPr txBox="1">
            <a:spLocks/>
          </p:cNvSpPr>
          <p:nvPr/>
        </p:nvSpPr>
        <p:spPr bwMode="auto">
          <a:xfrm>
            <a:off x="4870276" y="5328095"/>
            <a:ext cx="834504"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Font typeface="Wingdings" pitchFamily="2" charset="2"/>
              <a:buNone/>
            </a:pPr>
            <a:r>
              <a:rPr lang="de-DE" sz="2000" b="0" kern="0" dirty="0" err="1" smtClean="0"/>
              <a:t>and</a:t>
            </a:r>
            <a:endParaRPr lang="de-DE" sz="2800" b="0" kern="0" dirty="0"/>
          </a:p>
        </p:txBody>
      </p:sp>
      <p:sp>
        <p:nvSpPr>
          <p:cNvPr id="8" name="Inhaltsplatzhalter 2"/>
          <p:cNvSpPr txBox="1">
            <a:spLocks/>
          </p:cNvSpPr>
          <p:nvPr/>
        </p:nvSpPr>
        <p:spPr bwMode="auto">
          <a:xfrm>
            <a:off x="581372" y="5949280"/>
            <a:ext cx="7560840"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Font typeface="Arial" pitchFamily="34" charset="0"/>
              <a:buChar char="•"/>
            </a:pPr>
            <a:r>
              <a:rPr lang="de-DE" sz="2200" b="0" kern="0" dirty="0" smtClean="0"/>
              <a:t>San Francisco </a:t>
            </a:r>
            <a:r>
              <a:rPr lang="de-DE" sz="2200" b="0" kern="0" dirty="0" err="1" smtClean="0"/>
              <a:t>as</a:t>
            </a:r>
            <a:r>
              <a:rPr lang="de-DE" sz="2200" b="0" kern="0" dirty="0" smtClean="0"/>
              <a:t> a </a:t>
            </a:r>
            <a:r>
              <a:rPr lang="de-DE" sz="2200" b="0" kern="0" dirty="0" err="1" smtClean="0"/>
              <a:t>touristic</a:t>
            </a:r>
            <a:r>
              <a:rPr lang="de-DE" sz="2200" b="0" kern="0" dirty="0" smtClean="0"/>
              <a:t> </a:t>
            </a:r>
            <a:r>
              <a:rPr lang="de-DE" sz="2200" b="0" kern="0" dirty="0" err="1" smtClean="0"/>
              <a:t>attraction</a:t>
            </a:r>
            <a:endParaRPr lang="de-DE" sz="2200" b="0" kern="0" dirty="0"/>
          </a:p>
        </p:txBody>
      </p:sp>
    </p:spTree>
    <p:extLst>
      <p:ext uri="{BB962C8B-B14F-4D97-AF65-F5344CB8AC3E}">
        <p14:creationId xmlns:p14="http://schemas.microsoft.com/office/powerpoint/2010/main" val="275965731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1580" y="2852936"/>
            <a:ext cx="7793037" cy="1143000"/>
          </a:xfrm>
        </p:spPr>
        <p:txBody>
          <a:bodyPr/>
          <a:lstStyle/>
          <a:p>
            <a:r>
              <a:rPr lang="de-DE" dirty="0" err="1" smtClean="0"/>
              <a:t>Thank</a:t>
            </a:r>
            <a:r>
              <a:rPr lang="de-DE" dirty="0" smtClean="0"/>
              <a:t> </a:t>
            </a:r>
            <a:r>
              <a:rPr lang="de-DE" dirty="0" err="1" smtClean="0"/>
              <a:t>you</a:t>
            </a:r>
            <a:r>
              <a:rPr lang="de-DE" dirty="0" smtClean="0"/>
              <a:t> …</a:t>
            </a:r>
            <a:endParaRPr lang="de-DE" dirty="0"/>
          </a:p>
        </p:txBody>
      </p:sp>
      <p:sp>
        <p:nvSpPr>
          <p:cNvPr id="3" name="Foliennummernplatzhalter 2"/>
          <p:cNvSpPr>
            <a:spLocks noGrp="1"/>
          </p:cNvSpPr>
          <p:nvPr>
            <p:ph type="sldNum" sz="quarter" idx="11"/>
          </p:nvPr>
        </p:nvSpPr>
        <p:spPr/>
        <p:txBody>
          <a:bodyPr/>
          <a:lstStyle/>
          <a:p>
            <a:pPr>
              <a:defRPr/>
            </a:pPr>
            <a:fld id="{312BABBA-E13A-45F5-BBE5-7FF7754F6971}" type="slidenum">
              <a:rPr lang="de-DE" smtClean="0"/>
              <a:pPr>
                <a:defRPr/>
              </a:pPr>
              <a:t>67</a:t>
            </a:fld>
            <a:endParaRPr lang="de-DE"/>
          </a:p>
        </p:txBody>
      </p:sp>
    </p:spTree>
    <p:extLst>
      <p:ext uri="{BB962C8B-B14F-4D97-AF65-F5344CB8AC3E}">
        <p14:creationId xmlns:p14="http://schemas.microsoft.com/office/powerpoint/2010/main" val="999048051"/>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a:xfrm>
            <a:off x="5717366" y="6392366"/>
            <a:ext cx="1905000" cy="228600"/>
          </a:xfrm>
        </p:spPr>
        <p:txBody>
          <a:bodyPr/>
          <a:lstStyle/>
          <a:p>
            <a:pPr>
              <a:defRPr/>
            </a:pPr>
            <a:fld id="{0C63373A-89D7-4F2E-A27A-B18D889004C8}" type="slidenum">
              <a:rPr lang="de-DE" smtClean="0"/>
              <a:pPr>
                <a:defRPr/>
              </a:pPr>
              <a:t>7</a:t>
            </a:fld>
            <a:endParaRPr lang="de-DE"/>
          </a:p>
        </p:txBody>
      </p:sp>
      <p:pic>
        <p:nvPicPr>
          <p:cNvPr id="2050" name="Picture 2" descr="C:\Bothe\DAAD\DAAD2013-Bansko\ICSE2013\DAAD2013-Bansko\ICSE2013presentations\ICSE2013-Home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16632"/>
            <a:ext cx="6464300" cy="3905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143508" y="4113076"/>
            <a:ext cx="4329647" cy="400110"/>
          </a:xfrm>
          <a:prstGeom prst="rect">
            <a:avLst/>
          </a:prstGeom>
          <a:noFill/>
        </p:spPr>
        <p:txBody>
          <a:bodyPr wrap="none" rtlCol="0">
            <a:spAutoFit/>
          </a:bodyPr>
          <a:lstStyle/>
          <a:p>
            <a:r>
              <a:rPr lang="de-DE" sz="2000" b="0" dirty="0" smtClean="0"/>
              <a:t>Most </a:t>
            </a:r>
            <a:r>
              <a:rPr lang="de-DE" sz="2000" b="0" dirty="0" err="1" smtClean="0"/>
              <a:t>participants</a:t>
            </a:r>
            <a:r>
              <a:rPr lang="de-DE" sz="2000" b="0" dirty="0" smtClean="0"/>
              <a:t> </a:t>
            </a:r>
            <a:r>
              <a:rPr lang="de-DE" sz="2000" b="0" dirty="0" err="1" smtClean="0"/>
              <a:t>ever</a:t>
            </a:r>
            <a:r>
              <a:rPr lang="de-DE" sz="2000" b="0" dirty="0" smtClean="0"/>
              <a:t> </a:t>
            </a:r>
            <a:r>
              <a:rPr lang="de-DE" sz="2000" b="0" dirty="0" err="1" smtClean="0"/>
              <a:t>at</a:t>
            </a:r>
            <a:r>
              <a:rPr lang="de-DE" sz="2000" b="0" dirty="0" smtClean="0"/>
              <a:t> ICSE: 1400</a:t>
            </a:r>
            <a:endParaRPr lang="de-DE" sz="2000" b="0" dirty="0"/>
          </a:p>
        </p:txBody>
      </p:sp>
      <p:sp>
        <p:nvSpPr>
          <p:cNvPr id="5" name="Textfeld 4"/>
          <p:cNvSpPr txBox="1"/>
          <p:nvPr/>
        </p:nvSpPr>
        <p:spPr>
          <a:xfrm>
            <a:off x="143508" y="4618714"/>
            <a:ext cx="2080891" cy="1323439"/>
          </a:xfrm>
          <a:prstGeom prst="rect">
            <a:avLst/>
          </a:prstGeom>
          <a:noFill/>
        </p:spPr>
        <p:txBody>
          <a:bodyPr wrap="none" rtlCol="0">
            <a:spAutoFit/>
          </a:bodyPr>
          <a:lstStyle/>
          <a:p>
            <a:r>
              <a:rPr lang="de-DE" sz="2000" b="0" dirty="0" err="1" smtClean="0"/>
              <a:t>Whole</a:t>
            </a:r>
            <a:r>
              <a:rPr lang="de-DE" sz="2000" b="0" dirty="0" smtClean="0"/>
              <a:t> </a:t>
            </a:r>
            <a:r>
              <a:rPr lang="de-DE" sz="2000" b="0" dirty="0" err="1" smtClean="0"/>
              <a:t>event</a:t>
            </a:r>
            <a:r>
              <a:rPr lang="de-DE" sz="2000" b="0" dirty="0" smtClean="0"/>
              <a:t>: </a:t>
            </a:r>
          </a:p>
          <a:p>
            <a:pPr marL="342900" indent="-342900">
              <a:buFontTx/>
              <a:buChar char="-"/>
            </a:pPr>
            <a:r>
              <a:rPr lang="de-DE" sz="2000" b="0" dirty="0"/>
              <a:t>9</a:t>
            </a:r>
            <a:r>
              <a:rPr lang="de-DE" sz="2000" b="0" dirty="0" smtClean="0"/>
              <a:t> </a:t>
            </a:r>
            <a:r>
              <a:rPr lang="de-DE" sz="2000" b="0" dirty="0" err="1" smtClean="0"/>
              <a:t>days</a:t>
            </a:r>
            <a:endParaRPr lang="de-DE" sz="2000" b="0" dirty="0" smtClean="0"/>
          </a:p>
          <a:p>
            <a:pPr marL="342900" indent="-342900">
              <a:buFontTx/>
              <a:buChar char="-"/>
            </a:pPr>
            <a:r>
              <a:rPr lang="de-DE" sz="2000" b="0" dirty="0" smtClean="0"/>
              <a:t>ICSE 3 </a:t>
            </a:r>
            <a:r>
              <a:rPr lang="de-DE" sz="2000" b="0" dirty="0" err="1" smtClean="0"/>
              <a:t>days</a:t>
            </a:r>
            <a:endParaRPr lang="de-DE" sz="2000" b="0" dirty="0" smtClean="0"/>
          </a:p>
          <a:p>
            <a:pPr marL="342900" indent="-342900">
              <a:buFontTx/>
              <a:buChar char="-"/>
            </a:pPr>
            <a:r>
              <a:rPr lang="de-DE" sz="2000" b="0" dirty="0" smtClean="0"/>
              <a:t>CSEET 3 </a:t>
            </a:r>
            <a:r>
              <a:rPr lang="de-DE" sz="2000" b="0" dirty="0" err="1" smtClean="0"/>
              <a:t>days</a:t>
            </a:r>
            <a:endParaRPr lang="de-DE" sz="2000" b="0" dirty="0"/>
          </a:p>
        </p:txBody>
      </p:sp>
      <p:sp>
        <p:nvSpPr>
          <p:cNvPr id="6" name="Textfeld 5"/>
          <p:cNvSpPr txBox="1"/>
          <p:nvPr/>
        </p:nvSpPr>
        <p:spPr>
          <a:xfrm>
            <a:off x="2617810" y="4643226"/>
            <a:ext cx="3410293" cy="1969770"/>
          </a:xfrm>
          <a:prstGeom prst="rect">
            <a:avLst/>
          </a:prstGeom>
          <a:noFill/>
        </p:spPr>
        <p:txBody>
          <a:bodyPr wrap="none" rtlCol="0">
            <a:spAutoFit/>
          </a:bodyPr>
          <a:lstStyle/>
          <a:p>
            <a:r>
              <a:rPr lang="de-DE" sz="2000" b="0" dirty="0" smtClean="0"/>
              <a:t>Co-</a:t>
            </a:r>
            <a:r>
              <a:rPr lang="de-DE" sz="2000" b="0" dirty="0" err="1" smtClean="0"/>
              <a:t>located</a:t>
            </a:r>
            <a:r>
              <a:rPr lang="de-DE" sz="2000" b="0" dirty="0" smtClean="0"/>
              <a:t> </a:t>
            </a:r>
            <a:r>
              <a:rPr lang="de-DE" sz="2000" b="0" dirty="0" err="1" smtClean="0"/>
              <a:t>events</a:t>
            </a:r>
            <a:r>
              <a:rPr lang="de-DE" sz="2000" b="0" dirty="0" smtClean="0"/>
              <a:t>:</a:t>
            </a:r>
          </a:p>
          <a:p>
            <a:pPr marL="342900" indent="-342900">
              <a:buFontTx/>
              <a:buChar char="-"/>
            </a:pPr>
            <a:r>
              <a:rPr lang="de-DE" sz="2000" b="0" dirty="0" smtClean="0"/>
              <a:t>3 </a:t>
            </a:r>
            <a:r>
              <a:rPr lang="de-DE" sz="2000" b="0" dirty="0" err="1" smtClean="0"/>
              <a:t>conferences</a:t>
            </a:r>
            <a:endParaRPr lang="de-DE" sz="2000" b="0" dirty="0" smtClean="0"/>
          </a:p>
          <a:p>
            <a:pPr marL="342900" indent="-342900">
              <a:buFontTx/>
              <a:buChar char="-"/>
            </a:pPr>
            <a:r>
              <a:rPr lang="de-DE" sz="2000" b="0" dirty="0" smtClean="0"/>
              <a:t>29 </a:t>
            </a:r>
            <a:r>
              <a:rPr lang="de-DE" sz="2000" b="0" dirty="0" err="1" smtClean="0"/>
              <a:t>workshops</a:t>
            </a:r>
            <a:endParaRPr lang="de-DE" sz="2000" b="0" dirty="0" smtClean="0"/>
          </a:p>
          <a:p>
            <a:pPr marL="342900" indent="-342900">
              <a:buFontTx/>
              <a:buChar char="-"/>
            </a:pPr>
            <a:r>
              <a:rPr lang="de-DE" sz="2000" b="0" dirty="0" smtClean="0"/>
              <a:t>10 </a:t>
            </a:r>
            <a:r>
              <a:rPr lang="de-DE" sz="2000" b="0" dirty="0" err="1" smtClean="0"/>
              <a:t>tutorials</a:t>
            </a:r>
            <a:endParaRPr lang="de-DE" sz="2000" b="0" dirty="0" smtClean="0"/>
          </a:p>
          <a:p>
            <a:pPr marL="342900" indent="-342900">
              <a:buFontTx/>
              <a:buChar char="-"/>
            </a:pPr>
            <a:r>
              <a:rPr lang="de-DE" sz="2000" b="0" dirty="0" err="1" smtClean="0"/>
              <a:t>Visit</a:t>
            </a:r>
            <a:r>
              <a:rPr lang="de-DE" sz="2000" b="0" dirty="0" smtClean="0"/>
              <a:t> </a:t>
            </a:r>
            <a:r>
              <a:rPr lang="de-DE" sz="2000" b="0" dirty="0" err="1" smtClean="0"/>
              <a:t>to</a:t>
            </a:r>
            <a:r>
              <a:rPr lang="de-DE" sz="2000" b="0" dirty="0" smtClean="0"/>
              <a:t> Silicon Valley </a:t>
            </a:r>
            <a:r>
              <a:rPr lang="de-DE" b="0" dirty="0" smtClean="0"/>
              <a:t/>
            </a:r>
            <a:br>
              <a:rPr lang="de-DE" b="0" dirty="0" smtClean="0"/>
            </a:br>
            <a:r>
              <a:rPr lang="de-DE" sz="1800" b="0" dirty="0" smtClean="0"/>
              <a:t>(</a:t>
            </a:r>
            <a:r>
              <a:rPr lang="de-DE" sz="1800" b="0" dirty="0" err="1" smtClean="0"/>
              <a:t>Intel,CISCO</a:t>
            </a:r>
            <a:r>
              <a:rPr lang="de-DE" sz="1800" b="0" dirty="0" smtClean="0"/>
              <a:t>, </a:t>
            </a:r>
            <a:r>
              <a:rPr lang="de-DE" sz="1800" b="0" dirty="0" err="1" smtClean="0"/>
              <a:t>Electric</a:t>
            </a:r>
            <a:r>
              <a:rPr lang="de-DE" sz="1800" b="0" dirty="0" smtClean="0"/>
              <a:t> </a:t>
            </a:r>
            <a:r>
              <a:rPr lang="de-DE" sz="1800" b="0" dirty="0" err="1" smtClean="0"/>
              <a:t>Cloud</a:t>
            </a:r>
            <a:r>
              <a:rPr lang="de-DE" sz="1800" b="0" dirty="0" smtClean="0"/>
              <a:t>)</a:t>
            </a:r>
            <a:endParaRPr lang="de-DE" sz="1800" b="0" dirty="0"/>
          </a:p>
        </p:txBody>
      </p:sp>
      <p:sp>
        <p:nvSpPr>
          <p:cNvPr id="7" name="Textfeld 6"/>
          <p:cNvSpPr txBox="1"/>
          <p:nvPr/>
        </p:nvSpPr>
        <p:spPr>
          <a:xfrm>
            <a:off x="5916779" y="4643226"/>
            <a:ext cx="2768707" cy="1323439"/>
          </a:xfrm>
          <a:prstGeom prst="rect">
            <a:avLst/>
          </a:prstGeom>
          <a:noFill/>
        </p:spPr>
        <p:txBody>
          <a:bodyPr wrap="none" rtlCol="0">
            <a:spAutoFit/>
          </a:bodyPr>
          <a:lstStyle/>
          <a:p>
            <a:r>
              <a:rPr lang="de-DE" sz="2000" b="0" dirty="0" err="1" smtClean="0"/>
              <a:t>Social</a:t>
            </a:r>
            <a:r>
              <a:rPr lang="de-DE" sz="2000" b="0" dirty="0" smtClean="0"/>
              <a:t> </a:t>
            </a:r>
            <a:r>
              <a:rPr lang="de-DE" sz="2000" b="0" dirty="0" err="1" smtClean="0"/>
              <a:t>events</a:t>
            </a:r>
            <a:r>
              <a:rPr lang="de-DE" sz="2000" b="0" dirty="0" smtClean="0"/>
              <a:t>:</a:t>
            </a:r>
          </a:p>
          <a:p>
            <a:pPr marL="342900" indent="-342900">
              <a:buFontTx/>
              <a:buChar char="-"/>
            </a:pPr>
            <a:r>
              <a:rPr lang="de-DE" sz="2000" b="0" dirty="0" err="1" smtClean="0"/>
              <a:t>Reception</a:t>
            </a:r>
            <a:r>
              <a:rPr lang="de-DE" sz="2000" b="0" dirty="0" smtClean="0"/>
              <a:t> </a:t>
            </a:r>
          </a:p>
          <a:p>
            <a:pPr marL="342900" indent="-342900">
              <a:buFontTx/>
              <a:buChar char="-"/>
            </a:pPr>
            <a:r>
              <a:rPr lang="de-DE" sz="2000" b="0" dirty="0" smtClean="0"/>
              <a:t>Dinner on cruise </a:t>
            </a:r>
            <a:r>
              <a:rPr lang="de-DE" sz="2000" b="0" dirty="0" err="1" smtClean="0"/>
              <a:t>to</a:t>
            </a:r>
            <a:r>
              <a:rPr lang="de-DE" sz="2000" b="0" dirty="0" smtClean="0"/>
              <a:t> </a:t>
            </a:r>
            <a:br>
              <a:rPr lang="de-DE" sz="2000" b="0" dirty="0" smtClean="0"/>
            </a:br>
            <a:r>
              <a:rPr lang="de-DE" sz="2000" b="0" dirty="0" smtClean="0"/>
              <a:t>Golden Gate Bridge</a:t>
            </a:r>
          </a:p>
        </p:txBody>
      </p:sp>
      <p:sp>
        <p:nvSpPr>
          <p:cNvPr id="9" name="Textfeld 8"/>
          <p:cNvSpPr txBox="1"/>
          <p:nvPr/>
        </p:nvSpPr>
        <p:spPr>
          <a:xfrm>
            <a:off x="6052477" y="2051855"/>
            <a:ext cx="3200043" cy="1631216"/>
          </a:xfrm>
          <a:prstGeom prst="rect">
            <a:avLst/>
          </a:prstGeom>
          <a:noFill/>
        </p:spPr>
        <p:txBody>
          <a:bodyPr wrap="none" rtlCol="0">
            <a:spAutoFit/>
          </a:bodyPr>
          <a:lstStyle/>
          <a:p>
            <a:r>
              <a:rPr lang="de-DE" sz="2000" b="0" dirty="0" err="1" smtClean="0"/>
              <a:t>Fees</a:t>
            </a:r>
            <a:r>
              <a:rPr lang="de-DE" sz="2000" b="0" dirty="0" smtClean="0"/>
              <a:t> (</a:t>
            </a:r>
            <a:r>
              <a:rPr lang="de-DE" sz="2000" b="0" dirty="0" err="1" smtClean="0"/>
              <a:t>late</a:t>
            </a:r>
            <a:r>
              <a:rPr lang="de-DE" sz="2000" b="0" dirty="0" smtClean="0"/>
              <a:t>):</a:t>
            </a:r>
          </a:p>
          <a:p>
            <a:pPr marL="342900" indent="-342900">
              <a:buFontTx/>
              <a:buChar char="-"/>
            </a:pPr>
            <a:r>
              <a:rPr lang="de-DE" sz="2000" b="0" dirty="0" smtClean="0"/>
              <a:t>ICSE 825 $ </a:t>
            </a:r>
          </a:p>
          <a:p>
            <a:pPr marL="342900" indent="-342900">
              <a:buFontTx/>
              <a:buChar char="-"/>
            </a:pPr>
            <a:r>
              <a:rPr lang="de-DE" sz="2000" b="0" dirty="0" smtClean="0"/>
              <a:t>CSEET 550 $</a:t>
            </a:r>
          </a:p>
          <a:p>
            <a:pPr marL="342900" indent="-342900">
              <a:buFontTx/>
              <a:buChar char="-"/>
            </a:pPr>
            <a:r>
              <a:rPr lang="de-DE" sz="2000" b="0" dirty="0" smtClean="0"/>
              <a:t>Workshops 350 – 550 $</a:t>
            </a:r>
          </a:p>
          <a:p>
            <a:pPr marL="342900" indent="-342900">
              <a:buFontTx/>
              <a:buChar char="-"/>
            </a:pPr>
            <a:r>
              <a:rPr lang="de-DE" sz="2000" b="0" dirty="0" err="1" smtClean="0"/>
              <a:t>Toturial</a:t>
            </a:r>
            <a:r>
              <a:rPr lang="de-DE" sz="2000" b="0" dirty="0" smtClean="0"/>
              <a:t> 500 $</a:t>
            </a:r>
          </a:p>
        </p:txBody>
      </p:sp>
      <p:cxnSp>
        <p:nvCxnSpPr>
          <p:cNvPr id="10" name="Gerade Verbindung 9"/>
          <p:cNvCxnSpPr/>
          <p:nvPr/>
        </p:nvCxnSpPr>
        <p:spPr bwMode="auto">
          <a:xfrm flipV="1">
            <a:off x="2555776" y="4574741"/>
            <a:ext cx="0" cy="2283259"/>
          </a:xfrm>
          <a:prstGeom prst="line">
            <a:avLst/>
          </a:prstGeom>
          <a:solidFill>
            <a:schemeClr val="accent1"/>
          </a:solidFill>
          <a:ln w="28575" cap="flat" cmpd="sng" algn="ctr">
            <a:solidFill>
              <a:schemeClr val="bg2">
                <a:lumMod val="25000"/>
                <a:lumOff val="75000"/>
              </a:schemeClr>
            </a:solidFill>
            <a:prstDash val="solid"/>
            <a:miter lim="800000"/>
            <a:headEnd type="none" w="med" len="med"/>
            <a:tailEnd type="none" w="med" len="med"/>
          </a:ln>
          <a:effectLst/>
        </p:spPr>
      </p:cxnSp>
      <p:cxnSp>
        <p:nvCxnSpPr>
          <p:cNvPr id="11" name="Gerade Verbindung 10"/>
          <p:cNvCxnSpPr/>
          <p:nvPr/>
        </p:nvCxnSpPr>
        <p:spPr bwMode="auto">
          <a:xfrm flipV="1">
            <a:off x="5940152" y="4581128"/>
            <a:ext cx="0" cy="2283259"/>
          </a:xfrm>
          <a:prstGeom prst="line">
            <a:avLst/>
          </a:prstGeom>
          <a:solidFill>
            <a:schemeClr val="accent1"/>
          </a:solidFill>
          <a:ln w="28575" cap="flat" cmpd="sng" algn="ctr">
            <a:solidFill>
              <a:schemeClr val="bg2">
                <a:lumMod val="25000"/>
                <a:lumOff val="75000"/>
              </a:schemeClr>
            </a:solidFill>
            <a:prstDash val="solid"/>
            <a:miter lim="800000"/>
            <a:headEnd type="none" w="med" len="med"/>
            <a:tailEnd type="none" w="med" len="med"/>
          </a:ln>
          <a:effectLst/>
        </p:spPr>
      </p:cxnSp>
      <p:cxnSp>
        <p:nvCxnSpPr>
          <p:cNvPr id="12" name="Gerade Verbindung 11"/>
          <p:cNvCxnSpPr/>
          <p:nvPr/>
        </p:nvCxnSpPr>
        <p:spPr bwMode="auto">
          <a:xfrm flipH="1">
            <a:off x="215516" y="4574741"/>
            <a:ext cx="8784976" cy="0"/>
          </a:xfrm>
          <a:prstGeom prst="line">
            <a:avLst/>
          </a:prstGeom>
          <a:solidFill>
            <a:schemeClr val="accent1"/>
          </a:solidFill>
          <a:ln w="28575" cap="flat" cmpd="sng" algn="ctr">
            <a:solidFill>
              <a:schemeClr val="bg2">
                <a:lumMod val="25000"/>
                <a:lumOff val="75000"/>
              </a:schemeClr>
            </a:solidFill>
            <a:prstDash val="solid"/>
            <a:miter lim="800000"/>
            <a:headEnd type="none" w="med" len="med"/>
            <a:tailEnd type="none" w="med" len="med"/>
          </a:ln>
          <a:effectLst/>
        </p:spPr>
      </p:cxnSp>
      <p:cxnSp>
        <p:nvCxnSpPr>
          <p:cNvPr id="15" name="Gerade Verbindung 14"/>
          <p:cNvCxnSpPr/>
          <p:nvPr/>
        </p:nvCxnSpPr>
        <p:spPr bwMode="auto">
          <a:xfrm flipH="1">
            <a:off x="6114504" y="3683071"/>
            <a:ext cx="3029496" cy="1"/>
          </a:xfrm>
          <a:prstGeom prst="line">
            <a:avLst/>
          </a:prstGeom>
          <a:solidFill>
            <a:schemeClr val="accent1"/>
          </a:solidFill>
          <a:ln w="28575" cap="flat" cmpd="sng" algn="ctr">
            <a:solidFill>
              <a:schemeClr val="bg2">
                <a:lumMod val="25000"/>
                <a:lumOff val="75000"/>
              </a:schemeClr>
            </a:solidFill>
            <a:prstDash val="solid"/>
            <a:miter lim="800000"/>
            <a:headEnd type="none" w="med" len="med"/>
            <a:tailEnd type="none" w="med" len="med"/>
          </a:ln>
          <a:effectLst/>
        </p:spPr>
      </p:cxnSp>
      <p:cxnSp>
        <p:nvCxnSpPr>
          <p:cNvPr id="17" name="Gerade Verbindung 16"/>
          <p:cNvCxnSpPr/>
          <p:nvPr/>
        </p:nvCxnSpPr>
        <p:spPr bwMode="auto">
          <a:xfrm flipH="1">
            <a:off x="6084168" y="2060848"/>
            <a:ext cx="3029496" cy="1"/>
          </a:xfrm>
          <a:prstGeom prst="line">
            <a:avLst/>
          </a:prstGeom>
          <a:solidFill>
            <a:schemeClr val="accent1"/>
          </a:solidFill>
          <a:ln w="28575" cap="flat" cmpd="sng" algn="ctr">
            <a:solidFill>
              <a:schemeClr val="bg2">
                <a:lumMod val="25000"/>
                <a:lumOff val="75000"/>
              </a:schemeClr>
            </a:solidFill>
            <a:prstDash val="solid"/>
            <a:miter lim="800000"/>
            <a:headEnd type="none" w="med" len="med"/>
            <a:tailEnd type="none" w="med" len="med"/>
          </a:ln>
          <a:effectLst/>
        </p:spPr>
      </p:cxnSp>
      <p:cxnSp>
        <p:nvCxnSpPr>
          <p:cNvPr id="18" name="Gerade Verbindung 17"/>
          <p:cNvCxnSpPr/>
          <p:nvPr/>
        </p:nvCxnSpPr>
        <p:spPr bwMode="auto">
          <a:xfrm flipV="1">
            <a:off x="6114504" y="2051856"/>
            <a:ext cx="0" cy="1631215"/>
          </a:xfrm>
          <a:prstGeom prst="line">
            <a:avLst/>
          </a:prstGeom>
          <a:solidFill>
            <a:schemeClr val="accent1"/>
          </a:solidFill>
          <a:ln w="28575" cap="flat" cmpd="sng" algn="ctr">
            <a:solidFill>
              <a:schemeClr val="bg2">
                <a:lumMod val="25000"/>
                <a:lumOff val="75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146260435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a:defRPr/>
            </a:pPr>
            <a:fld id="{0C63373A-89D7-4F2E-A27A-B18D889004C8}" type="slidenum">
              <a:rPr lang="de-DE" smtClean="0"/>
              <a:pPr>
                <a:defRPr/>
              </a:pPr>
              <a:t>8</a:t>
            </a:fld>
            <a:endParaRPr lang="de-DE"/>
          </a:p>
        </p:txBody>
      </p:sp>
      <p:pic>
        <p:nvPicPr>
          <p:cNvPr id="3074" name="Picture 2" descr="C:\Bothe\DAAD\DAAD2013-Bansko\ICSE2013\DAAD2013-Bansko\ICSE2013presentations\progra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72716"/>
            <a:ext cx="9144447" cy="594065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p:cNvSpPr txBox="1">
            <a:spLocks/>
          </p:cNvSpPr>
          <p:nvPr/>
        </p:nvSpPr>
        <p:spPr>
          <a:xfrm>
            <a:off x="1" y="0"/>
            <a:ext cx="9142752" cy="872716"/>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de-DE" sz="3600" b="0" kern="0" dirty="0" smtClean="0"/>
              <a:t>Schedule: ICSE 2013 </a:t>
            </a:r>
            <a:r>
              <a:rPr lang="de-DE" sz="3600" b="0" kern="0" dirty="0" err="1" smtClean="0"/>
              <a:t>and</a:t>
            </a:r>
            <a:r>
              <a:rPr lang="de-DE" sz="3600" b="0" kern="0" dirty="0" smtClean="0"/>
              <a:t> </a:t>
            </a:r>
            <a:r>
              <a:rPr lang="de-DE" sz="3600" b="0" kern="0" dirty="0" err="1" smtClean="0"/>
              <a:t>pre</a:t>
            </a:r>
            <a:r>
              <a:rPr lang="de-DE" sz="3600" b="0" kern="0" dirty="0" smtClean="0"/>
              <a:t>-/-post </a:t>
            </a:r>
            <a:r>
              <a:rPr lang="de-DE" sz="3600" b="0" kern="0" dirty="0" err="1" smtClean="0"/>
              <a:t>events</a:t>
            </a:r>
            <a:endParaRPr lang="de-DE" sz="3600" b="0" kern="0" dirty="0"/>
          </a:p>
        </p:txBody>
      </p:sp>
      <p:sp>
        <p:nvSpPr>
          <p:cNvPr id="3" name="Rechteck 2"/>
          <p:cNvSpPr/>
          <p:nvPr/>
        </p:nvSpPr>
        <p:spPr bwMode="auto">
          <a:xfrm>
            <a:off x="3455876" y="728700"/>
            <a:ext cx="3924436" cy="6084675"/>
          </a:xfrm>
          <a:prstGeom prst="rect">
            <a:avLst/>
          </a:prstGeom>
          <a:noFill/>
          <a:ln w="7620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6" name="Rechteck 5"/>
          <p:cNvSpPr/>
          <p:nvPr/>
        </p:nvSpPr>
        <p:spPr bwMode="auto">
          <a:xfrm>
            <a:off x="863588" y="2456892"/>
            <a:ext cx="2520280" cy="288032"/>
          </a:xfrm>
          <a:prstGeom prst="rect">
            <a:avLst/>
          </a:prstGeom>
          <a:noFill/>
          <a:ln w="7620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7" name="Rechteck 6"/>
          <p:cNvSpPr/>
          <p:nvPr/>
        </p:nvSpPr>
        <p:spPr bwMode="auto">
          <a:xfrm>
            <a:off x="18482" y="2897324"/>
            <a:ext cx="3365386" cy="1827820"/>
          </a:xfrm>
          <a:prstGeom prst="rect">
            <a:avLst/>
          </a:prstGeom>
          <a:noFill/>
          <a:ln w="7620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8" name="Rechteck 7"/>
          <p:cNvSpPr/>
          <p:nvPr/>
        </p:nvSpPr>
        <p:spPr bwMode="auto">
          <a:xfrm>
            <a:off x="1701174" y="4833156"/>
            <a:ext cx="1698021" cy="1836204"/>
          </a:xfrm>
          <a:prstGeom prst="rect">
            <a:avLst/>
          </a:prstGeom>
          <a:noFill/>
          <a:ln w="7620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5" name="Textfeld 4"/>
          <p:cNvSpPr txBox="1"/>
          <p:nvPr/>
        </p:nvSpPr>
        <p:spPr>
          <a:xfrm>
            <a:off x="5679090" y="872716"/>
            <a:ext cx="1539204" cy="769441"/>
          </a:xfrm>
          <a:prstGeom prst="rect">
            <a:avLst/>
          </a:prstGeom>
          <a:solidFill>
            <a:srgbClr val="C00000"/>
          </a:solidFill>
        </p:spPr>
        <p:txBody>
          <a:bodyPr wrap="none" rtlCol="0">
            <a:spAutoFit/>
          </a:bodyPr>
          <a:lstStyle/>
          <a:p>
            <a:r>
              <a:rPr lang="de-DE" sz="4400" dirty="0" smtClean="0">
                <a:solidFill>
                  <a:schemeClr val="bg1"/>
                </a:solidFill>
              </a:rPr>
              <a:t>ICSE</a:t>
            </a:r>
            <a:endParaRPr lang="de-DE" sz="4400" dirty="0">
              <a:solidFill>
                <a:schemeClr val="bg1"/>
              </a:solidFill>
            </a:endParaRPr>
          </a:p>
        </p:txBody>
      </p:sp>
      <p:sp>
        <p:nvSpPr>
          <p:cNvPr id="9" name="Pfeil nach rechts 8"/>
          <p:cNvSpPr/>
          <p:nvPr/>
        </p:nvSpPr>
        <p:spPr bwMode="auto">
          <a:xfrm rot="7665258">
            <a:off x="5732052" y="1620417"/>
            <a:ext cx="828092" cy="540060"/>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
        <p:nvSpPr>
          <p:cNvPr id="11" name="Textfeld 10"/>
          <p:cNvSpPr txBox="1"/>
          <p:nvPr/>
        </p:nvSpPr>
        <p:spPr>
          <a:xfrm>
            <a:off x="93986" y="5949280"/>
            <a:ext cx="2231701" cy="646331"/>
          </a:xfrm>
          <a:prstGeom prst="rect">
            <a:avLst/>
          </a:prstGeom>
          <a:solidFill>
            <a:srgbClr val="C00000"/>
          </a:solidFill>
        </p:spPr>
        <p:txBody>
          <a:bodyPr wrap="none" rtlCol="0">
            <a:spAutoFit/>
          </a:bodyPr>
          <a:lstStyle/>
          <a:p>
            <a:r>
              <a:rPr lang="de-DE" sz="3600" dirty="0" err="1" smtClean="0">
                <a:solidFill>
                  <a:schemeClr val="bg1"/>
                </a:solidFill>
              </a:rPr>
              <a:t>Tutorials</a:t>
            </a:r>
            <a:endParaRPr lang="de-DE" sz="3600" dirty="0">
              <a:solidFill>
                <a:schemeClr val="bg1"/>
              </a:solidFill>
            </a:endParaRPr>
          </a:p>
        </p:txBody>
      </p:sp>
      <p:sp>
        <p:nvSpPr>
          <p:cNvPr id="13" name="Textfeld 12"/>
          <p:cNvSpPr txBox="1"/>
          <p:nvPr/>
        </p:nvSpPr>
        <p:spPr>
          <a:xfrm>
            <a:off x="234951" y="1736812"/>
            <a:ext cx="3047629" cy="646331"/>
          </a:xfrm>
          <a:prstGeom prst="rect">
            <a:avLst/>
          </a:prstGeom>
          <a:solidFill>
            <a:srgbClr val="C00000"/>
          </a:solidFill>
        </p:spPr>
        <p:txBody>
          <a:bodyPr wrap="none" rtlCol="0">
            <a:spAutoFit/>
          </a:bodyPr>
          <a:lstStyle/>
          <a:p>
            <a:r>
              <a:rPr lang="de-DE" sz="3600" dirty="0" err="1" smtClean="0">
                <a:solidFill>
                  <a:schemeClr val="bg1"/>
                </a:solidFill>
              </a:rPr>
              <a:t>Conferences</a:t>
            </a:r>
            <a:endParaRPr lang="de-DE" sz="3600" dirty="0">
              <a:solidFill>
                <a:schemeClr val="bg1"/>
              </a:solidFill>
            </a:endParaRPr>
          </a:p>
        </p:txBody>
      </p:sp>
      <p:sp>
        <p:nvSpPr>
          <p:cNvPr id="14" name="Textfeld 13"/>
          <p:cNvSpPr txBox="1"/>
          <p:nvPr/>
        </p:nvSpPr>
        <p:spPr>
          <a:xfrm>
            <a:off x="71645" y="4068361"/>
            <a:ext cx="2481770" cy="584775"/>
          </a:xfrm>
          <a:prstGeom prst="rect">
            <a:avLst/>
          </a:prstGeom>
          <a:solidFill>
            <a:srgbClr val="C00000"/>
          </a:solidFill>
        </p:spPr>
        <p:txBody>
          <a:bodyPr wrap="none" rtlCol="0">
            <a:spAutoFit/>
          </a:bodyPr>
          <a:lstStyle/>
          <a:p>
            <a:r>
              <a:rPr lang="de-DE" sz="3200" dirty="0" smtClean="0">
                <a:solidFill>
                  <a:schemeClr val="bg1"/>
                </a:solidFill>
              </a:rPr>
              <a:t>Workshops</a:t>
            </a:r>
            <a:endParaRPr lang="de-DE" sz="3200" dirty="0">
              <a:solidFill>
                <a:schemeClr val="bg1"/>
              </a:solidFill>
            </a:endParaRPr>
          </a:p>
        </p:txBody>
      </p:sp>
      <p:sp>
        <p:nvSpPr>
          <p:cNvPr id="15" name="Rechteck 14"/>
          <p:cNvSpPr/>
          <p:nvPr/>
        </p:nvSpPr>
        <p:spPr bwMode="auto">
          <a:xfrm>
            <a:off x="7383011" y="2996952"/>
            <a:ext cx="1724923" cy="3420380"/>
          </a:xfrm>
          <a:prstGeom prst="rect">
            <a:avLst/>
          </a:prstGeom>
          <a:noFill/>
          <a:ln w="7620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016167555"/>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33" y="1911933"/>
            <a:ext cx="8486775" cy="58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342803" y="0"/>
            <a:ext cx="7793037" cy="1143000"/>
          </a:xfrm>
        </p:spPr>
        <p:txBody>
          <a:bodyPr/>
          <a:lstStyle/>
          <a:p>
            <a:r>
              <a:rPr lang="de-DE" dirty="0" smtClean="0"/>
              <a:t>Contents </a:t>
            </a:r>
            <a:endParaRPr lang="de-DE" dirty="0"/>
          </a:p>
        </p:txBody>
      </p:sp>
      <p:sp>
        <p:nvSpPr>
          <p:cNvPr id="3" name="Inhaltsplatzhalter 2"/>
          <p:cNvSpPr>
            <a:spLocks noGrp="1"/>
          </p:cNvSpPr>
          <p:nvPr>
            <p:ph idx="1"/>
          </p:nvPr>
        </p:nvSpPr>
        <p:spPr>
          <a:xfrm>
            <a:off x="755068" y="1484784"/>
            <a:ext cx="8388932" cy="4824536"/>
          </a:xfrm>
        </p:spPr>
        <p:txBody>
          <a:bodyPr/>
          <a:lstStyle/>
          <a:p>
            <a:r>
              <a:rPr lang="de-DE" sz="2400" dirty="0" smtClean="0"/>
              <a:t>Background </a:t>
            </a:r>
            <a:r>
              <a:rPr lang="de-DE" sz="2400" dirty="0" err="1" smtClean="0"/>
              <a:t>and</a:t>
            </a:r>
            <a:r>
              <a:rPr lang="de-DE" sz="2400" dirty="0" smtClean="0"/>
              <a:t> </a:t>
            </a:r>
            <a:r>
              <a:rPr lang="de-DE" sz="2400" dirty="0" err="1"/>
              <a:t>o</a:t>
            </a:r>
            <a:r>
              <a:rPr lang="de-DE" sz="2400" dirty="0" err="1" smtClean="0"/>
              <a:t>verview</a:t>
            </a:r>
            <a:r>
              <a:rPr lang="de-DE" sz="2400" dirty="0" smtClean="0"/>
              <a:t> </a:t>
            </a:r>
          </a:p>
          <a:p>
            <a:r>
              <a:rPr lang="de-DE" sz="2400" dirty="0" err="1" smtClean="0"/>
              <a:t>Some</a:t>
            </a:r>
            <a:r>
              <a:rPr lang="de-DE" sz="2400" dirty="0" smtClean="0"/>
              <a:t> </a:t>
            </a:r>
            <a:r>
              <a:rPr lang="de-DE" sz="2400" dirty="0" err="1" smtClean="0"/>
              <a:t>statistics</a:t>
            </a:r>
            <a:r>
              <a:rPr lang="de-DE" sz="2400" dirty="0" smtClean="0"/>
              <a:t>: </a:t>
            </a:r>
            <a:r>
              <a:rPr lang="de-DE" sz="2400" dirty="0" err="1" smtClean="0"/>
              <a:t>main</a:t>
            </a:r>
            <a:r>
              <a:rPr lang="de-DE" sz="2400" dirty="0" smtClean="0"/>
              <a:t> </a:t>
            </a:r>
            <a:r>
              <a:rPr lang="de-DE" sz="2400" dirty="0" err="1" smtClean="0"/>
              <a:t>points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conference</a:t>
            </a:r>
            <a:endParaRPr lang="de-DE" sz="2400" dirty="0" smtClean="0"/>
          </a:p>
          <a:p>
            <a:r>
              <a:rPr lang="de-DE" sz="2400" dirty="0" err="1" smtClean="0"/>
              <a:t>Some</a:t>
            </a:r>
            <a:r>
              <a:rPr lang="de-DE" sz="2400" dirty="0" smtClean="0"/>
              <a:t> </a:t>
            </a:r>
            <a:r>
              <a:rPr lang="de-DE" sz="2400" dirty="0" err="1" smtClean="0"/>
              <a:t>selected</a:t>
            </a:r>
            <a:r>
              <a:rPr lang="de-DE" sz="2400" dirty="0" smtClean="0"/>
              <a:t> </a:t>
            </a:r>
            <a:r>
              <a:rPr lang="de-DE" sz="2400" dirty="0" err="1" smtClean="0"/>
              <a:t>papers</a:t>
            </a:r>
            <a:r>
              <a:rPr lang="de-DE" sz="2400" dirty="0" smtClean="0"/>
              <a:t> </a:t>
            </a:r>
            <a:r>
              <a:rPr lang="de-DE" sz="2400" dirty="0" err="1" smtClean="0"/>
              <a:t>of</a:t>
            </a:r>
            <a:r>
              <a:rPr lang="de-DE" sz="2400" dirty="0" smtClean="0"/>
              <a:t> ICSE 2013</a:t>
            </a:r>
          </a:p>
          <a:p>
            <a:r>
              <a:rPr lang="de-DE" sz="2400" dirty="0" err="1" smtClean="0"/>
              <a:t>Impressions</a:t>
            </a:r>
            <a:r>
              <a:rPr lang="de-DE" sz="2400" dirty="0" smtClean="0"/>
              <a:t> </a:t>
            </a:r>
            <a:r>
              <a:rPr lang="de-DE" sz="2400" dirty="0" err="1" smtClean="0"/>
              <a:t>from</a:t>
            </a:r>
            <a:r>
              <a:rPr lang="de-DE" sz="2400" dirty="0" smtClean="0"/>
              <a:t> CSEET</a:t>
            </a:r>
          </a:p>
          <a:p>
            <a:r>
              <a:rPr lang="de-DE" sz="2400" dirty="0" err="1" smtClean="0"/>
              <a:t>Organization</a:t>
            </a:r>
            <a:r>
              <a:rPr lang="de-DE" sz="2400" dirty="0" smtClean="0"/>
              <a:t>: </a:t>
            </a:r>
            <a:r>
              <a:rPr lang="de-DE" sz="2400" dirty="0" err="1" smtClean="0"/>
              <a:t>proceedings</a:t>
            </a:r>
            <a:r>
              <a:rPr lang="de-DE" sz="2400" dirty="0" smtClean="0"/>
              <a:t>, </a:t>
            </a:r>
            <a:r>
              <a:rPr lang="de-DE" sz="2400" dirty="0" err="1" smtClean="0"/>
              <a:t>commercials</a:t>
            </a:r>
            <a:r>
              <a:rPr lang="de-DE" sz="2400" dirty="0" smtClean="0"/>
              <a:t>, </a:t>
            </a:r>
            <a:r>
              <a:rPr lang="de-DE" sz="2400" dirty="0" err="1" smtClean="0"/>
              <a:t>sponsors</a:t>
            </a:r>
            <a:endParaRPr lang="de-DE" sz="2400" dirty="0" smtClean="0"/>
          </a:p>
          <a:p>
            <a:r>
              <a:rPr lang="de-DE" sz="2400" dirty="0" smtClean="0"/>
              <a:t>Conference </a:t>
            </a:r>
            <a:r>
              <a:rPr lang="de-DE" sz="2400" dirty="0" err="1" smtClean="0"/>
              <a:t>location</a:t>
            </a:r>
            <a:r>
              <a:rPr lang="de-DE" sz="2400" dirty="0" smtClean="0"/>
              <a:t>: San Francisco, </a:t>
            </a:r>
            <a:r>
              <a:rPr lang="de-DE" sz="2400" dirty="0" err="1" smtClean="0"/>
              <a:t>weather</a:t>
            </a:r>
            <a:r>
              <a:rPr lang="de-DE" sz="2400" dirty="0" smtClean="0"/>
              <a:t>, </a:t>
            </a:r>
            <a:r>
              <a:rPr lang="de-DE" sz="2400" dirty="0" err="1" smtClean="0"/>
              <a:t>sight</a:t>
            </a:r>
            <a:r>
              <a:rPr lang="de-DE" sz="2400" dirty="0" smtClean="0"/>
              <a:t> </a:t>
            </a:r>
            <a:r>
              <a:rPr lang="de-DE" sz="2400" dirty="0" err="1" smtClean="0"/>
              <a:t>seeing</a:t>
            </a:r>
            <a:r>
              <a:rPr lang="de-DE" sz="2400" dirty="0" smtClean="0"/>
              <a:t>/</a:t>
            </a:r>
            <a:r>
              <a:rPr lang="de-DE" sz="2400" dirty="0" err="1" smtClean="0"/>
              <a:t>tourism</a:t>
            </a:r>
            <a:r>
              <a:rPr lang="de-DE" sz="2400" dirty="0" smtClean="0"/>
              <a:t>, Berkeley, Stanford </a:t>
            </a:r>
          </a:p>
          <a:p>
            <a:endParaRPr lang="de-DE" dirty="0"/>
          </a:p>
        </p:txBody>
      </p:sp>
      <p:sp>
        <p:nvSpPr>
          <p:cNvPr id="4" name="Foliennummernplatzhalter 3"/>
          <p:cNvSpPr>
            <a:spLocks noGrp="1"/>
          </p:cNvSpPr>
          <p:nvPr>
            <p:ph type="sldNum" sz="quarter" idx="11"/>
          </p:nvPr>
        </p:nvSpPr>
        <p:spPr/>
        <p:txBody>
          <a:bodyPr/>
          <a:lstStyle/>
          <a:p>
            <a:pPr>
              <a:defRPr/>
            </a:pPr>
            <a:fld id="{C6EF4781-0B10-4C5C-939D-260FB642C06B}" type="slidenum">
              <a:rPr lang="de-DE" smtClean="0"/>
              <a:pPr>
                <a:defRPr/>
              </a:pPr>
              <a:t>9</a:t>
            </a:fld>
            <a:endParaRPr lang="de-DE"/>
          </a:p>
        </p:txBody>
      </p:sp>
    </p:spTree>
    <p:extLst>
      <p:ext uri="{BB962C8B-B14F-4D97-AF65-F5344CB8AC3E}">
        <p14:creationId xmlns:p14="http://schemas.microsoft.com/office/powerpoint/2010/main" val="3886661356"/>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Übergänge">
  <a:themeElements>
    <a:clrScheme name="Übergäng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Übergänge">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Übergäng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Übergäng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Übergäng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Übergäng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Übergäng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Übergäng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Übergäng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_Vorlage">
  <a:themeElements>
    <a:clrScheme name="1_SE_Vorlage 8">
      <a:dk1>
        <a:srgbClr val="000066"/>
      </a:dk1>
      <a:lt1>
        <a:srgbClr val="E1DDCD"/>
      </a:lt1>
      <a:dk2>
        <a:srgbClr val="005046"/>
      </a:dk2>
      <a:lt2>
        <a:srgbClr val="808080"/>
      </a:lt2>
      <a:accent1>
        <a:srgbClr val="FFFFDE"/>
      </a:accent1>
      <a:accent2>
        <a:srgbClr val="760035"/>
      </a:accent2>
      <a:accent3>
        <a:srgbClr val="EEEBE3"/>
      </a:accent3>
      <a:accent4>
        <a:srgbClr val="000056"/>
      </a:accent4>
      <a:accent5>
        <a:srgbClr val="FFFFEC"/>
      </a:accent5>
      <a:accent6>
        <a:srgbClr val="6A002F"/>
      </a:accent6>
      <a:hlink>
        <a:srgbClr val="E60000"/>
      </a:hlink>
      <a:folHlink>
        <a:srgbClr val="009900"/>
      </a:folHlink>
    </a:clrScheme>
    <a:fontScheme name="1_SE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600" b="1" i="0" u="none" strike="noStrike" cap="none" normalizeH="0" baseline="0" smtClean="0">
            <a:ln>
              <a:noFill/>
            </a:ln>
            <a:solidFill>
              <a:schemeClr val="tx1"/>
            </a:solidFill>
            <a:effectLst/>
            <a:latin typeface="Arial" charset="0"/>
          </a:defRPr>
        </a:defPPr>
      </a:lstStyle>
    </a:lnDef>
  </a:objectDefaults>
  <a:extraClrSchemeLst>
    <a:extraClrScheme>
      <a:clrScheme name="1_SE_Vorl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E_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E_Vorl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E_Vorl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E_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E_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E_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E_Vorlage 8">
        <a:dk1>
          <a:srgbClr val="000066"/>
        </a:dk1>
        <a:lt1>
          <a:srgbClr val="E1DDCD"/>
        </a:lt1>
        <a:dk2>
          <a:srgbClr val="005046"/>
        </a:dk2>
        <a:lt2>
          <a:srgbClr val="808080"/>
        </a:lt2>
        <a:accent1>
          <a:srgbClr val="FFFFDE"/>
        </a:accent1>
        <a:accent2>
          <a:srgbClr val="760035"/>
        </a:accent2>
        <a:accent3>
          <a:srgbClr val="EEEBE3"/>
        </a:accent3>
        <a:accent4>
          <a:srgbClr val="000056"/>
        </a:accent4>
        <a:accent5>
          <a:srgbClr val="FFFFEC"/>
        </a:accent5>
        <a:accent6>
          <a:srgbClr val="6A002F"/>
        </a:accent6>
        <a:hlink>
          <a:srgbClr val="E6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E_Vorlage">
  <a:themeElements>
    <a:clrScheme name="1_SE_Vorlage 8">
      <a:dk1>
        <a:srgbClr val="000066"/>
      </a:dk1>
      <a:lt1>
        <a:srgbClr val="E1DDCD"/>
      </a:lt1>
      <a:dk2>
        <a:srgbClr val="005046"/>
      </a:dk2>
      <a:lt2>
        <a:srgbClr val="808080"/>
      </a:lt2>
      <a:accent1>
        <a:srgbClr val="FFFFDE"/>
      </a:accent1>
      <a:accent2>
        <a:srgbClr val="760035"/>
      </a:accent2>
      <a:accent3>
        <a:srgbClr val="EEEBE3"/>
      </a:accent3>
      <a:accent4>
        <a:srgbClr val="000056"/>
      </a:accent4>
      <a:accent5>
        <a:srgbClr val="FFFFEC"/>
      </a:accent5>
      <a:accent6>
        <a:srgbClr val="6A002F"/>
      </a:accent6>
      <a:hlink>
        <a:srgbClr val="E60000"/>
      </a:hlink>
      <a:folHlink>
        <a:srgbClr val="009900"/>
      </a:folHlink>
    </a:clrScheme>
    <a:fontScheme name="1_SE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600" b="1" i="0" u="none" strike="noStrike" cap="none" normalizeH="0" baseline="0" smtClean="0">
            <a:ln>
              <a:noFill/>
            </a:ln>
            <a:solidFill>
              <a:schemeClr val="tx1"/>
            </a:solidFill>
            <a:effectLst/>
            <a:latin typeface="Arial" charset="0"/>
          </a:defRPr>
        </a:defPPr>
      </a:lstStyle>
    </a:lnDef>
  </a:objectDefaults>
  <a:extraClrSchemeLst>
    <a:extraClrScheme>
      <a:clrScheme name="1_SE_Vorl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E_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E_Vorl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E_Vorl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E_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E_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E_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E_Vorlage 8">
        <a:dk1>
          <a:srgbClr val="000066"/>
        </a:dk1>
        <a:lt1>
          <a:srgbClr val="E1DDCD"/>
        </a:lt1>
        <a:dk2>
          <a:srgbClr val="005046"/>
        </a:dk2>
        <a:lt2>
          <a:srgbClr val="808080"/>
        </a:lt2>
        <a:accent1>
          <a:srgbClr val="FFFFDE"/>
        </a:accent1>
        <a:accent2>
          <a:srgbClr val="760035"/>
        </a:accent2>
        <a:accent3>
          <a:srgbClr val="EEEBE3"/>
        </a:accent3>
        <a:accent4>
          <a:srgbClr val="000056"/>
        </a:accent4>
        <a:accent5>
          <a:srgbClr val="FFFFEC"/>
        </a:accent5>
        <a:accent6>
          <a:srgbClr val="6A002F"/>
        </a:accent6>
        <a:hlink>
          <a:srgbClr val="E6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Office\Templates\Presentation Designs\Übergänge.pot</Template>
  <TotalTime>0</TotalTime>
  <Words>2694</Words>
  <Application>Microsoft Office PowerPoint</Application>
  <PresentationFormat>Bildschirmpräsentation (4:3)</PresentationFormat>
  <Paragraphs>522</Paragraphs>
  <Slides>67</Slides>
  <Notes>2</Notes>
  <HiddenSlides>0</HiddenSlides>
  <MMClips>0</MMClips>
  <ScaleCrop>false</ScaleCrop>
  <HeadingPairs>
    <vt:vector size="4" baseType="variant">
      <vt:variant>
        <vt:lpstr>Design</vt:lpstr>
      </vt:variant>
      <vt:variant>
        <vt:i4>3</vt:i4>
      </vt:variant>
      <vt:variant>
        <vt:lpstr>Folientitel</vt:lpstr>
      </vt:variant>
      <vt:variant>
        <vt:i4>67</vt:i4>
      </vt:variant>
    </vt:vector>
  </HeadingPairs>
  <TitlesOfParts>
    <vt:vector size="70" baseType="lpstr">
      <vt:lpstr>Übergänge</vt:lpstr>
      <vt:lpstr>1_SE_Vorlage</vt:lpstr>
      <vt:lpstr>2_SE_Vorlage</vt:lpstr>
      <vt:lpstr>Impressions from ICSE 2013  International Conference on Software Engineering  May 18 – 26, 2013, San Francisco, California, USA</vt:lpstr>
      <vt:lpstr>Contents </vt:lpstr>
      <vt:lpstr>Particular importance of ICSE</vt:lpstr>
      <vt:lpstr>PowerPoint-Präsentation</vt:lpstr>
      <vt:lpstr>ICSE 2014 and 2015</vt:lpstr>
      <vt:lpstr>ICSE 2013  Proceedings  Cover</vt:lpstr>
      <vt:lpstr>PowerPoint-Präsentation</vt:lpstr>
      <vt:lpstr>PowerPoint-Präsentation</vt:lpstr>
      <vt:lpstr>Contents </vt:lpstr>
      <vt:lpstr>Structure of ICSE 2013:  5 – 6 parallel sessions</vt:lpstr>
      <vt:lpstr>Structure of ICSE 2013:  5 technical parts</vt:lpstr>
      <vt:lpstr>ICSE </vt:lpstr>
      <vt:lpstr>Focus of topics (Research)</vt:lpstr>
      <vt:lpstr>Focus of topics (Research)</vt:lpstr>
      <vt:lpstr>Focus of topics (Research)</vt:lpstr>
      <vt:lpstr>Contents </vt:lpstr>
      <vt:lpstr>Examples from Testing</vt:lpstr>
      <vt:lpstr>Example Papers from Testing</vt:lpstr>
      <vt:lpstr>Testing: complete list of 20 papers</vt:lpstr>
      <vt:lpstr>Testing: complete list of 20 papers</vt:lpstr>
      <vt:lpstr>Testing: complete list of 20 papers</vt:lpstr>
      <vt:lpstr>Testing: complete list of 20 papers</vt:lpstr>
      <vt:lpstr>Testing: complete list of 20 papers</vt:lpstr>
      <vt:lpstr>Structured testing: impoved MC/DC</vt:lpstr>
      <vt:lpstr>Random testing by Microsoft  </vt:lpstr>
      <vt:lpstr>Structured testing: coverage</vt:lpstr>
      <vt:lpstr>Regression testing for GUI</vt:lpstr>
      <vt:lpstr>Structured testing: branch coverage</vt:lpstr>
      <vt:lpstr>Test-suite minimization</vt:lpstr>
      <vt:lpstr>What is a real bug?</vt:lpstr>
      <vt:lpstr>Testing management</vt:lpstr>
      <vt:lpstr>Empirical Studies</vt:lpstr>
      <vt:lpstr>UML in practice</vt:lpstr>
      <vt:lpstr>UML in practice</vt:lpstr>
      <vt:lpstr>UML in practice</vt:lpstr>
      <vt:lpstr>UML in practice: problems</vt:lpstr>
      <vt:lpstr>UML in practice: problems</vt:lpstr>
      <vt:lpstr>UML in practice: problems</vt:lpstr>
      <vt:lpstr>UML at education? </vt:lpstr>
      <vt:lpstr>Contents </vt:lpstr>
      <vt:lpstr>CSEET: subjects</vt:lpstr>
      <vt:lpstr>CSEET Tutorial on Testing</vt:lpstr>
      <vt:lpstr>Project „Ensemble“: a JCSE-related project for teaching materials</vt:lpstr>
      <vt:lpstr>Ensemble website</vt:lpstr>
      <vt:lpstr>Ensemble: some examples</vt:lpstr>
      <vt:lpstr>Contents </vt:lpstr>
      <vt:lpstr>ICSE Proceedings </vt:lpstr>
      <vt:lpstr>Sponsors  </vt:lpstr>
      <vt:lpstr>PowerPoint-Präsentation</vt:lpstr>
      <vt:lpstr>PowerPoint-Präsentation</vt:lpstr>
      <vt:lpstr>Participants behaviour </vt:lpstr>
      <vt:lpstr>Slide: each picture correctly referenced</vt:lpstr>
      <vt:lpstr>Big conference room</vt:lpstr>
      <vt:lpstr>Start time in the morning</vt:lpstr>
      <vt:lpstr>Contents </vt:lpstr>
      <vt:lpstr>Location of San Francisco</vt:lpstr>
      <vt:lpstr>Environment of San Francisco</vt:lpstr>
      <vt:lpstr>Golden gate bridge</vt:lpstr>
      <vt:lpstr>Climate, air temperature</vt:lpstr>
      <vt:lpstr>Climate, water temperature</vt:lpstr>
      <vt:lpstr>Down Town</vt:lpstr>
      <vt:lpstr>Cable car</vt:lpstr>
      <vt:lpstr>Lombard Street</vt:lpstr>
      <vt:lpstr>Museum of Modern Art</vt:lpstr>
      <vt:lpstr>Berkeley: University campus</vt:lpstr>
      <vt:lpstr>Conclusion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bothe</dc:creator>
  <cp:lastModifiedBy>bothe</cp:lastModifiedBy>
  <cp:revision>564</cp:revision>
  <dcterms:created xsi:type="dcterms:W3CDTF">1601-01-01T00:00:00Z</dcterms:created>
  <dcterms:modified xsi:type="dcterms:W3CDTF">2013-08-26T14:56:59Z</dcterms:modified>
</cp:coreProperties>
</file>